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5" r:id="rId9"/>
    <p:sldId id="263" r:id="rId10"/>
    <p:sldId id="264" r:id="rId11"/>
    <p:sldId id="267" r:id="rId12"/>
    <p:sldId id="266" r:id="rId13"/>
    <p:sldId id="268"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6" r:id="rId29"/>
    <p:sldId id="291" r:id="rId30"/>
    <p:sldId id="292" r:id="rId31"/>
    <p:sldId id="293" r:id="rId32"/>
    <p:sldId id="295" r:id="rId33"/>
    <p:sldId id="290" r:id="rId34"/>
    <p:sldId id="297" r:id="rId35"/>
    <p:sldId id="272" r:id="rId36"/>
    <p:sldId id="273" r:id="rId37"/>
    <p:sldId id="275" r:id="rId38"/>
    <p:sldId id="274" r:id="rId39"/>
    <p:sldId id="294" r:id="rId40"/>
    <p:sldId id="271" r:id="rId41"/>
    <p:sldId id="27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33" autoAdjust="0"/>
    <p:restoredTop sz="94718" autoAdjust="0"/>
  </p:normalViewPr>
  <p:slideViewPr>
    <p:cSldViewPr>
      <p:cViewPr>
        <p:scale>
          <a:sx n="70" d="100"/>
          <a:sy n="70" d="100"/>
        </p:scale>
        <p:origin x="-1668" y="-198"/>
      </p:cViewPr>
      <p:guideLst>
        <p:guide orient="horz" pos="2160"/>
        <p:guide pos="2880"/>
      </p:guideLst>
    </p:cSldViewPr>
  </p:slideViewPr>
  <p:outlineViewPr>
    <p:cViewPr>
      <p:scale>
        <a:sx n="33" d="100"/>
        <a:sy n="33" d="100"/>
      </p:scale>
      <p:origin x="0" y="1263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A12B69-1135-4138-B308-1D1B7ED8F010}" type="datetimeFigureOut">
              <a:rPr lang="en-US" smtClean="0"/>
              <a:pPr/>
              <a:t>1/13/2011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FE510-18BB-477F-A4BB-E85A1CEDA91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Stringency can be regarded as the </a:t>
            </a:r>
            <a:r>
              <a:rPr lang="en-US" dirty="0" err="1" smtClean="0"/>
              <a:t>speciﬁcity</a:t>
            </a:r>
            <a:r>
              <a:rPr lang="en-US" dirty="0" smtClean="0"/>
              <a:t> with</a:t>
            </a:r>
          </a:p>
          <a:p>
            <a:r>
              <a:rPr lang="en-US" dirty="0" smtClean="0"/>
              <a:t>which a particular target sequence is detected by</a:t>
            </a:r>
          </a:p>
          <a:p>
            <a:r>
              <a:rPr lang="en-US" dirty="0" smtClean="0"/>
              <a:t>hybridization to a probe. Thus, at high stringency,</a:t>
            </a:r>
          </a:p>
          <a:p>
            <a:r>
              <a:rPr lang="en-US" dirty="0" smtClean="0"/>
              <a:t>only completely complementary sequences will be</a:t>
            </a:r>
          </a:p>
          <a:p>
            <a:r>
              <a:rPr lang="en-US" dirty="0" smtClean="0"/>
              <a:t>bound, whereas low-stringency conditions will allow</a:t>
            </a:r>
          </a:p>
          <a:p>
            <a:r>
              <a:rPr lang="en-US" dirty="0" smtClean="0"/>
              <a:t>hybridization to partially matched sequences.</a:t>
            </a:r>
            <a:endParaRPr lang="en-US" dirty="0"/>
          </a:p>
        </p:txBody>
      </p:sp>
      <p:sp>
        <p:nvSpPr>
          <p:cNvPr id="4" name="Slide Number Placeholder 3"/>
          <p:cNvSpPr>
            <a:spLocks noGrp="1"/>
          </p:cNvSpPr>
          <p:nvPr>
            <p:ph type="sldNum" sz="quarter" idx="10"/>
          </p:nvPr>
        </p:nvSpPr>
        <p:spPr/>
        <p:txBody>
          <a:bodyPr/>
          <a:lstStyle/>
          <a:p>
            <a:fld id="{3EBFE510-18BB-477F-A4BB-E85A1CEDA914}"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F5F2B8-C38C-443B-8DF3-584C44C1EA9D}"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A546F-EC61-43E8-B486-ACEE52C747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5F2B8-C38C-443B-8DF3-584C44C1EA9D}"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A546F-EC61-43E8-B486-ACEE52C747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5F2B8-C38C-443B-8DF3-584C44C1EA9D}"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A546F-EC61-43E8-B486-ACEE52C747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5F2B8-C38C-443B-8DF3-584C44C1EA9D}"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A546F-EC61-43E8-B486-ACEE52C747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F5F2B8-C38C-443B-8DF3-584C44C1EA9D}" type="datetimeFigureOut">
              <a:rPr lang="en-US" smtClean="0"/>
              <a:pPr/>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A546F-EC61-43E8-B486-ACEE52C747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F5F2B8-C38C-443B-8DF3-584C44C1EA9D}"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A546F-EC61-43E8-B486-ACEE52C747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F5F2B8-C38C-443B-8DF3-584C44C1EA9D}" type="datetimeFigureOut">
              <a:rPr lang="en-US" smtClean="0"/>
              <a:pPr/>
              <a:t>1/13/2011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DA546F-EC61-43E8-B486-ACEE52C747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F5F2B8-C38C-443B-8DF3-584C44C1EA9D}" type="datetimeFigureOut">
              <a:rPr lang="en-US" smtClean="0"/>
              <a:pPr/>
              <a:t>1/13/2011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DA546F-EC61-43E8-B486-ACEE52C747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5F2B8-C38C-443B-8DF3-584C44C1EA9D}" type="datetimeFigureOut">
              <a:rPr lang="en-US" smtClean="0"/>
              <a:pPr/>
              <a:t>1/13/2011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DA546F-EC61-43E8-B486-ACEE52C747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5F2B8-C38C-443B-8DF3-584C44C1EA9D}"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A546F-EC61-43E8-B486-ACEE52C747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5F2B8-C38C-443B-8DF3-584C44C1EA9D}" type="datetimeFigureOut">
              <a:rPr lang="en-US" smtClean="0"/>
              <a:pPr/>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A546F-EC61-43E8-B486-ACEE52C747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5F2B8-C38C-443B-8DF3-584C44C1EA9D}" type="datetimeFigureOut">
              <a:rPr lang="en-US" smtClean="0"/>
              <a:pPr/>
              <a:t>1/13/2011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A546F-EC61-43E8-B486-ACEE52C747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066800"/>
            <a:ext cx="6096000" cy="1069975"/>
          </a:xfrm>
        </p:spPr>
        <p:txBody>
          <a:bodyPr/>
          <a:lstStyle/>
          <a:p>
            <a:r>
              <a:rPr lang="en-US" dirty="0" smtClean="0"/>
              <a:t>Cloning vectors </a:t>
            </a:r>
            <a:endParaRPr lang="en-US" dirty="0"/>
          </a:p>
        </p:txBody>
      </p:sp>
      <p:sp>
        <p:nvSpPr>
          <p:cNvPr id="4" name="Rectangle 3"/>
          <p:cNvSpPr/>
          <p:nvPr/>
        </p:nvSpPr>
        <p:spPr>
          <a:xfrm>
            <a:off x="838200" y="3276600"/>
            <a:ext cx="7543800" cy="2126864"/>
          </a:xfrm>
          <a:prstGeom prst="rect">
            <a:avLst/>
          </a:prstGeom>
        </p:spPr>
        <p:txBody>
          <a:bodyPr wrap="square">
            <a:spAutoFit/>
          </a:bodyPr>
          <a:lstStyle/>
          <a:p>
            <a:pPr algn="just">
              <a:lnSpc>
                <a:spcPct val="150000"/>
              </a:lnSpc>
              <a:buNone/>
            </a:pPr>
            <a:r>
              <a:rPr lang="en-US" dirty="0" smtClean="0"/>
              <a:t>	“The introduction of a foreign DNA into a host cell in many cases requires the use of a vector. Vectors are DNA molecules used to transfer a gene into a host (microbial, plant, animal) cell, and to provide control elements for replication and expression. The vector to be used is determined by the type of host cells and the objectives of the cloning experiment.”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Promoters and RNA Polymerases</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762000" y="1752600"/>
            <a:ext cx="7860175" cy="4419600"/>
          </a:xfrm>
          <a:prstGeom prst="rect">
            <a:avLst/>
          </a:prstGeom>
          <a:noFill/>
          <a:ln w="9525">
            <a:noFill/>
            <a:miter lim="800000"/>
            <a:headEnd/>
            <a:tailEnd/>
          </a:ln>
        </p:spPr>
      </p:pic>
      <p:sp>
        <p:nvSpPr>
          <p:cNvPr id="5" name="Rectangle 4"/>
          <p:cNvSpPr/>
          <p:nvPr/>
        </p:nvSpPr>
        <p:spPr>
          <a:xfrm>
            <a:off x="1447800" y="6183868"/>
            <a:ext cx="6781800" cy="369332"/>
          </a:xfrm>
          <a:prstGeom prst="rect">
            <a:avLst/>
          </a:prstGeom>
        </p:spPr>
        <p:txBody>
          <a:bodyPr wrap="square">
            <a:spAutoFit/>
          </a:bodyPr>
          <a:lstStyle/>
          <a:p>
            <a:r>
              <a:rPr lang="en-US" dirty="0" smtClean="0"/>
              <a:t>E. coli expression vector system controlled by T7 RNA polymerase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Topoisomerase</a:t>
            </a:r>
            <a:endParaRPr lang="en-US" dirty="0"/>
          </a:p>
        </p:txBody>
      </p:sp>
      <p:pic>
        <p:nvPicPr>
          <p:cNvPr id="6147" name="Picture 3"/>
          <p:cNvPicPr>
            <a:picLocks noGrp="1" noChangeAspect="1" noChangeArrowheads="1"/>
          </p:cNvPicPr>
          <p:nvPr>
            <p:ph idx="1"/>
          </p:nvPr>
        </p:nvPicPr>
        <p:blipFill>
          <a:blip r:embed="rId2" cstate="print"/>
          <a:srcRect/>
          <a:stretch>
            <a:fillRect/>
          </a:stretch>
        </p:blipFill>
        <p:spPr bwMode="auto">
          <a:xfrm>
            <a:off x="1714500" y="1720056"/>
            <a:ext cx="5715000" cy="4286250"/>
          </a:xfrm>
          <a:prstGeom prst="rect">
            <a:avLst/>
          </a:prstGeom>
          <a:noFill/>
          <a:ln w="9525">
            <a:noFill/>
            <a:miter lim="800000"/>
            <a:headEnd/>
            <a:tailEnd/>
          </a:ln>
        </p:spPr>
      </p:pic>
      <p:sp>
        <p:nvSpPr>
          <p:cNvPr id="7" name="Rectangle 6"/>
          <p:cNvSpPr/>
          <p:nvPr/>
        </p:nvSpPr>
        <p:spPr>
          <a:xfrm>
            <a:off x="3048000" y="6474023"/>
            <a:ext cx="6096000" cy="307777"/>
          </a:xfrm>
          <a:prstGeom prst="rect">
            <a:avLst/>
          </a:prstGeom>
        </p:spPr>
        <p:txBody>
          <a:bodyPr wrap="square">
            <a:spAutoFit/>
          </a:bodyPr>
          <a:lstStyle/>
          <a:p>
            <a:r>
              <a:rPr lang="en-US" sz="1400" dirty="0" smtClean="0"/>
              <a:t>http://mcb.berkeley.edu/index.php?option=com_mcbfaculty&amp;name=bergerj</a:t>
            </a:r>
            <a:endParaRPr lang="en-US" sz="1400" dirty="0"/>
          </a:p>
        </p:txBody>
      </p:sp>
      <p:pic>
        <p:nvPicPr>
          <p:cNvPr id="8"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Topoisomerase</a:t>
            </a:r>
            <a:r>
              <a:rPr lang="en-US" dirty="0" smtClean="0"/>
              <a:t>-based Cloning</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Biological function perform by </a:t>
            </a:r>
            <a:r>
              <a:rPr lang="en-US" dirty="0" err="1" smtClean="0"/>
              <a:t>topoisomerase</a:t>
            </a:r>
            <a:r>
              <a:rPr lang="en-US" dirty="0" smtClean="0"/>
              <a:t> is to cleave and rejoin DNA during replication.</a:t>
            </a:r>
          </a:p>
          <a:p>
            <a:r>
              <a:rPr lang="en-US" dirty="0" smtClean="0"/>
              <a:t>Binding and cleavage due to </a:t>
            </a:r>
            <a:r>
              <a:rPr lang="en-US" dirty="0" err="1" smtClean="0"/>
              <a:t>pentameric</a:t>
            </a:r>
            <a:r>
              <a:rPr lang="en-US" dirty="0" smtClean="0"/>
              <a:t> motif 5‘-(C or T)CCTT in duplex DNA.</a:t>
            </a:r>
          </a:p>
          <a:p>
            <a:r>
              <a:rPr lang="en-US" dirty="0" smtClean="0"/>
              <a:t>Both sticky end and blunt end ligations can be performed.</a:t>
            </a: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Complex formation by enzyme in between a tyrosine residue and the 3' phosphate of the cleaved DNA strand. Further </a:t>
            </a:r>
            <a:r>
              <a:rPr lang="en-US" sz="1800" dirty="0" err="1" smtClean="0"/>
              <a:t>phospho</a:t>
            </a:r>
            <a:r>
              <a:rPr lang="en-US" sz="1800" dirty="0" smtClean="0"/>
              <a:t>-Tyr bond is  attacked by the 5'-OH of the original cleaved strand or of another donor DNA, resulting in </a:t>
            </a:r>
            <a:r>
              <a:rPr lang="en-US" sz="1800" dirty="0" err="1" smtClean="0"/>
              <a:t>religation</a:t>
            </a:r>
            <a:r>
              <a:rPr lang="en-US" sz="1800" dirty="0" smtClean="0"/>
              <a:t> and releasing the enzyme from the complex.</a:t>
            </a:r>
            <a:br>
              <a:rPr lang="en-US" sz="1800" dirty="0" smtClean="0"/>
            </a:br>
            <a:endParaRPr lang="en-US" sz="18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838200" y="1676400"/>
            <a:ext cx="7620000" cy="4165600"/>
          </a:xfrm>
          <a:prstGeom prst="rect">
            <a:avLst/>
          </a:prstGeom>
          <a:noFill/>
          <a:ln w="9525">
            <a:noFill/>
            <a:miter lim="800000"/>
            <a:headEnd/>
            <a:tailEnd/>
          </a:ln>
        </p:spPr>
      </p:pic>
      <p:sp>
        <p:nvSpPr>
          <p:cNvPr id="5" name="Rectangle 4"/>
          <p:cNvSpPr/>
          <p:nvPr/>
        </p:nvSpPr>
        <p:spPr>
          <a:xfrm>
            <a:off x="3276600" y="6519446"/>
            <a:ext cx="5943600" cy="338554"/>
          </a:xfrm>
          <a:prstGeom prst="rect">
            <a:avLst/>
          </a:prstGeom>
        </p:spPr>
        <p:txBody>
          <a:bodyPr wrap="square">
            <a:spAutoFit/>
          </a:bodyPr>
          <a:lstStyle/>
          <a:p>
            <a:r>
              <a:rPr lang="en-US" sz="1600" dirty="0" smtClean="0"/>
              <a:t>http://www.psychiatrictimes.com/display/article/10165/89383</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Bacteriophage</a:t>
            </a:r>
            <a:r>
              <a:rPr lang="en-US" dirty="0" smtClean="0"/>
              <a:t> (Phage) Vectors</a:t>
            </a:r>
            <a:br>
              <a:rPr lang="en-US" dirty="0" smtClean="0"/>
            </a:br>
            <a:r>
              <a:rPr lang="en-US" sz="2200" dirty="0" err="1" smtClean="0"/>
              <a:t>bacteriophage</a:t>
            </a:r>
            <a:r>
              <a:rPr lang="en-US" sz="2200" dirty="0" smtClean="0"/>
              <a:t> λ </a:t>
            </a:r>
            <a:r>
              <a:rPr lang="en-US" sz="2200" dirty="0" smtClean="0"/>
              <a:t>and </a:t>
            </a:r>
            <a:r>
              <a:rPr lang="en-US" sz="2200" dirty="0" smtClean="0"/>
              <a:t>Ml3</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sz="2800" dirty="0" smtClean="0"/>
              <a:t>λ</a:t>
            </a:r>
            <a:r>
              <a:rPr lang="en-US" sz="2800" dirty="0" smtClean="0"/>
              <a:t> vector: </a:t>
            </a:r>
            <a:r>
              <a:rPr lang="en-US" sz="2800" dirty="0" err="1" smtClean="0"/>
              <a:t>cDNA</a:t>
            </a:r>
            <a:r>
              <a:rPr lang="en-US" sz="2800" dirty="0" smtClean="0"/>
              <a:t> or Genomic library construction</a:t>
            </a:r>
          </a:p>
          <a:p>
            <a:r>
              <a:rPr lang="en-US" sz="2800" dirty="0" smtClean="0"/>
              <a:t>M13: Obtain </a:t>
            </a:r>
            <a:r>
              <a:rPr lang="en-US" sz="2800" dirty="0" err="1" smtClean="0"/>
              <a:t>ssDNA</a:t>
            </a:r>
            <a:r>
              <a:rPr lang="en-US" sz="2800" dirty="0" smtClean="0"/>
              <a:t> for DNA sequencing </a:t>
            </a:r>
          </a:p>
          <a:p>
            <a:r>
              <a:rPr lang="en-US" sz="2800" dirty="0" smtClean="0"/>
              <a:t>integrated form of </a:t>
            </a:r>
            <a:r>
              <a:rPr lang="en-US" sz="2800" dirty="0" smtClean="0"/>
              <a:t> λ DNA </a:t>
            </a:r>
            <a:r>
              <a:rPr lang="en-US" sz="2800" dirty="0" smtClean="0"/>
              <a:t>is </a:t>
            </a:r>
            <a:r>
              <a:rPr lang="en-US" sz="2800" dirty="0" smtClean="0"/>
              <a:t>called </a:t>
            </a:r>
            <a:r>
              <a:rPr lang="en-US" sz="2800" dirty="0" smtClean="0"/>
              <a:t>a </a:t>
            </a:r>
            <a:r>
              <a:rPr lang="en-US" sz="2800" dirty="0" err="1" smtClean="0"/>
              <a:t>prophage</a:t>
            </a:r>
            <a:r>
              <a:rPr lang="en-US" sz="2800" dirty="0" smtClean="0"/>
              <a:t>.</a:t>
            </a:r>
            <a:endParaRPr lang="en-US" sz="2800" dirty="0"/>
          </a:p>
        </p:txBody>
      </p:sp>
      <p:pic>
        <p:nvPicPr>
          <p:cNvPr id="4" name="Picture 1031" descr="nlReader"/>
          <p:cNvPicPr>
            <a:picLocks noChangeAspect="1" noChangeArrowheads="1"/>
          </p:cNvPicPr>
          <p:nvPr/>
        </p:nvPicPr>
        <p:blipFill>
          <a:blip r:embed="rId2" cstate="print"/>
          <a:srcRect/>
          <a:stretch>
            <a:fillRect/>
          </a:stretch>
        </p:blipFill>
        <p:spPr bwMode="auto">
          <a:xfrm>
            <a:off x="2286000" y="4191000"/>
            <a:ext cx="4346575" cy="21939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3048000" cy="2087562"/>
          </a:xfrm>
        </p:spPr>
        <p:txBody>
          <a:bodyPr>
            <a:normAutofit/>
          </a:bodyPr>
          <a:lstStyle/>
          <a:p>
            <a:r>
              <a:rPr lang="en-US" sz="3200" dirty="0" smtClean="0"/>
              <a:t>Life cycle of </a:t>
            </a:r>
            <a:r>
              <a:rPr lang="en-US" sz="3200" dirty="0" err="1" smtClean="0"/>
              <a:t>bacteriophage</a:t>
            </a:r>
            <a:r>
              <a:rPr lang="en-US" sz="3200" dirty="0" smtClean="0"/>
              <a:t> </a:t>
            </a:r>
            <a:r>
              <a:rPr lang="en-US" sz="3200" dirty="0" smtClean="0"/>
              <a:t>λ</a:t>
            </a:r>
            <a:r>
              <a:rPr lang="en-US" sz="3200" dirty="0" smtClean="0"/>
              <a:t> </a:t>
            </a:r>
            <a:endParaRPr lang="en-US" sz="3200" dirty="0"/>
          </a:p>
        </p:txBody>
      </p:sp>
      <p:pic>
        <p:nvPicPr>
          <p:cNvPr id="4098" name="Picture 2"/>
          <p:cNvPicPr>
            <a:picLocks noGrp="1" noChangeAspect="1" noChangeArrowheads="1"/>
          </p:cNvPicPr>
          <p:nvPr>
            <p:ph idx="1"/>
          </p:nvPr>
        </p:nvPicPr>
        <p:blipFill>
          <a:blip r:embed="rId2" cstate="print"/>
          <a:srcRect l="6492"/>
          <a:stretch>
            <a:fillRect/>
          </a:stretch>
        </p:blipFill>
        <p:spPr bwMode="auto">
          <a:xfrm>
            <a:off x="3352800" y="0"/>
            <a:ext cx="5791200" cy="690003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3961681"/>
            <a:ext cx="2590800" cy="28963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33600"/>
            <a:ext cx="1905000" cy="1096962"/>
          </a:xfrm>
        </p:spPr>
        <p:txBody>
          <a:bodyPr>
            <a:noAutofit/>
          </a:bodyPr>
          <a:lstStyle/>
          <a:p>
            <a:r>
              <a:rPr lang="en-US" sz="2000" dirty="0" smtClean="0"/>
              <a:t>Phage </a:t>
            </a:r>
            <a:r>
              <a:rPr lang="el-GR" sz="2000" dirty="0" smtClean="0"/>
              <a:t>λ</a:t>
            </a:r>
            <a:r>
              <a:rPr lang="en-US" sz="2000" dirty="0" smtClean="0"/>
              <a:t> Vectors</a:t>
            </a:r>
            <a:endParaRPr lang="en-US" sz="2000" dirty="0"/>
          </a:p>
        </p:txBody>
      </p:sp>
      <p:pic>
        <p:nvPicPr>
          <p:cNvPr id="5123" name="Picture 3"/>
          <p:cNvPicPr>
            <a:picLocks noGrp="1" noChangeAspect="1" noChangeArrowheads="1"/>
          </p:cNvPicPr>
          <p:nvPr>
            <p:ph idx="1"/>
          </p:nvPr>
        </p:nvPicPr>
        <p:blipFill>
          <a:blip r:embed="rId2" cstate="print"/>
          <a:srcRect/>
          <a:stretch>
            <a:fillRect/>
          </a:stretch>
        </p:blipFill>
        <p:spPr bwMode="auto">
          <a:xfrm>
            <a:off x="2517854" y="0"/>
            <a:ext cx="662614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 </a:t>
            </a:r>
            <a:r>
              <a:rPr lang="el-GR" dirty="0" smtClean="0"/>
              <a:t>λ</a:t>
            </a:r>
            <a:r>
              <a:rPr lang="en-US" dirty="0" smtClean="0"/>
              <a:t> </a:t>
            </a:r>
            <a:r>
              <a:rPr lang="en-US" dirty="0" smtClean="0"/>
              <a:t>vector contains a </a:t>
            </a:r>
            <a:r>
              <a:rPr lang="en-US" dirty="0" err="1" smtClean="0"/>
              <a:t>lacZ</a:t>
            </a:r>
            <a:r>
              <a:rPr lang="en-US" dirty="0" smtClean="0"/>
              <a:t> gene and a unique </a:t>
            </a:r>
            <a:r>
              <a:rPr lang="en-US" dirty="0" err="1" smtClean="0"/>
              <a:t>EcoRl</a:t>
            </a:r>
            <a:r>
              <a:rPr lang="en-US" dirty="0" smtClean="0"/>
              <a:t> </a:t>
            </a:r>
            <a:r>
              <a:rPr lang="en-US" dirty="0" smtClean="0"/>
              <a:t>restriction </a:t>
            </a:r>
            <a:r>
              <a:rPr lang="en-US" dirty="0" smtClean="0"/>
              <a:t>site at the 5' end of the gene</a:t>
            </a:r>
            <a:r>
              <a:rPr lang="en-US" dirty="0" smtClean="0"/>
              <a:t>.</a:t>
            </a:r>
          </a:p>
          <a:p>
            <a:r>
              <a:rPr lang="en-US" dirty="0" smtClean="0"/>
              <a:t>In the </a:t>
            </a:r>
            <a:r>
              <a:rPr lang="el-GR" dirty="0" smtClean="0"/>
              <a:t>λ</a:t>
            </a:r>
            <a:r>
              <a:rPr lang="en-US" dirty="0" smtClean="0"/>
              <a:t> </a:t>
            </a:r>
            <a:r>
              <a:rPr lang="en-US" dirty="0" smtClean="0"/>
              <a:t>vector the genes related to integration are deleted, and </a:t>
            </a:r>
            <a:r>
              <a:rPr lang="en-US" dirty="0" smtClean="0"/>
              <a:t>thus </a:t>
            </a:r>
            <a:r>
              <a:rPr lang="en-US" dirty="0" smtClean="0"/>
              <a:t>no induction is required to switch from </a:t>
            </a:r>
            <a:r>
              <a:rPr lang="en-US" dirty="0" err="1" smtClean="0"/>
              <a:t>lysogenic</a:t>
            </a:r>
            <a:r>
              <a:rPr lang="en-US" dirty="0" smtClean="0"/>
              <a:t> to the </a:t>
            </a:r>
            <a:r>
              <a:rPr lang="en-US" dirty="0" err="1" smtClean="0"/>
              <a:t>lytic</a:t>
            </a:r>
            <a:r>
              <a:rPr lang="en-US" dirty="0" smtClean="0"/>
              <a:t> mode</a:t>
            </a:r>
            <a:r>
              <a:rPr lang="en-US" dirty="0" smtClean="0"/>
              <a:t>.</a:t>
            </a:r>
          </a:p>
          <a:p>
            <a:r>
              <a:rPr lang="en-US" dirty="0" smtClean="0"/>
              <a:t>Amber (nonsense) mutations are introduced in the genes </a:t>
            </a:r>
            <a:r>
              <a:rPr lang="en-US" dirty="0" smtClean="0"/>
              <a:t>required </a:t>
            </a:r>
            <a:r>
              <a:rPr lang="en-US" dirty="0" smtClean="0"/>
              <a:t>for </a:t>
            </a:r>
            <a:r>
              <a:rPr lang="en-US" dirty="0" err="1" smtClean="0"/>
              <a:t>lytic</a:t>
            </a:r>
            <a:r>
              <a:rPr lang="en-US" dirty="0" smtClean="0"/>
              <a:t> growth.</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2800" b="1" dirty="0" err="1" smtClean="0"/>
              <a:t>Bacteriophage</a:t>
            </a:r>
            <a:r>
              <a:rPr lang="en-US" sz="2800" b="1" dirty="0" smtClean="0"/>
              <a:t> M13 Transformation and Viral </a:t>
            </a:r>
            <a:r>
              <a:rPr lang="en-US" sz="2800" b="1" dirty="0" err="1" smtClean="0"/>
              <a:t>Transfection</a:t>
            </a:r>
            <a:r>
              <a:rPr lang="en-US" sz="2800" b="1" dirty="0" smtClean="0"/>
              <a:t> </a:t>
            </a:r>
            <a:endParaRPr lang="en-US" sz="2800" b="1" dirty="0"/>
          </a:p>
        </p:txBody>
      </p:sp>
      <p:sp>
        <p:nvSpPr>
          <p:cNvPr id="3" name="Content Placeholder 2"/>
          <p:cNvSpPr>
            <a:spLocks noGrp="1"/>
          </p:cNvSpPr>
          <p:nvPr>
            <p:ph idx="1"/>
          </p:nvPr>
        </p:nvSpPr>
        <p:spPr/>
        <p:txBody>
          <a:bodyPr>
            <a:normAutofit fontScale="70000" lnSpcReduction="20000"/>
          </a:bodyPr>
          <a:lstStyle/>
          <a:p>
            <a:pPr algn="just"/>
            <a:r>
              <a:rPr lang="en-US" dirty="0" smtClean="0"/>
              <a:t>The </a:t>
            </a:r>
            <a:r>
              <a:rPr lang="en-US" dirty="0" smtClean="0"/>
              <a:t>transformation of </a:t>
            </a:r>
            <a:r>
              <a:rPr lang="en-US" dirty="0" err="1" smtClean="0"/>
              <a:t>bacteriophage</a:t>
            </a:r>
            <a:r>
              <a:rPr lang="en-US" dirty="0" smtClean="0"/>
              <a:t> M13 into bacterial cells is identical to plasmid DNA transformation through the heat shock step. After the heat shock step, single stranded M13 DNA begins replicating in the host cell through use of the host cell machinery. During the life cycle of this virus, however, M13 </a:t>
            </a:r>
            <a:r>
              <a:rPr lang="en-US" dirty="0" err="1" smtClean="0"/>
              <a:t>replicative</a:t>
            </a:r>
            <a:r>
              <a:rPr lang="en-US" dirty="0" smtClean="0"/>
              <a:t> form is created and daughter phages are packaged and extruded from the bacterial cell. These intact phage molecules then infect neighboring bacteria in a process called </a:t>
            </a:r>
            <a:r>
              <a:rPr lang="en-US" dirty="0" err="1" smtClean="0"/>
              <a:t>transfection</a:t>
            </a:r>
            <a:r>
              <a:rPr lang="en-US" dirty="0" smtClean="0"/>
              <a:t>. When these transformed and </a:t>
            </a:r>
            <a:r>
              <a:rPr lang="en-US" dirty="0" err="1" smtClean="0"/>
              <a:t>transfected</a:t>
            </a:r>
            <a:r>
              <a:rPr lang="en-US" dirty="0" smtClean="0"/>
              <a:t> bacteria are plated with non-infected cells onto growth media, the non-infected cells form a background cell lawn which covers the plate. In regions of M13 </a:t>
            </a:r>
            <a:r>
              <a:rPr lang="en-US" dirty="0" err="1" smtClean="0"/>
              <a:t>transfection</a:t>
            </a:r>
            <a:r>
              <a:rPr lang="en-US" dirty="0" smtClean="0"/>
              <a:t>, areas of slowed growth, called plaques, can be identified as opaque regions which interrupt the lawn.</a:t>
            </a:r>
          </a:p>
          <a:p>
            <a:endParaRPr lang="en-US" dirty="0"/>
          </a:p>
        </p:txBody>
      </p:sp>
      <p:sp>
        <p:nvSpPr>
          <p:cNvPr id="4" name="Rectangle 3"/>
          <p:cNvSpPr/>
          <p:nvPr/>
        </p:nvSpPr>
        <p:spPr>
          <a:xfrm>
            <a:off x="3962400" y="6553200"/>
            <a:ext cx="5181600" cy="307777"/>
          </a:xfrm>
          <a:prstGeom prst="rect">
            <a:avLst/>
          </a:prstGeom>
        </p:spPr>
        <p:txBody>
          <a:bodyPr wrap="square">
            <a:spAutoFit/>
          </a:bodyPr>
          <a:lstStyle/>
          <a:p>
            <a:r>
              <a:rPr lang="en-US" sz="1400" dirty="0" smtClean="0"/>
              <a:t>http://www.genome.ou.edu/protocol_book/protocol_adxF.html</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2209800" y="77074"/>
            <a:ext cx="5486400" cy="6648773"/>
          </a:xfrm>
          <a:prstGeom prst="rect">
            <a:avLst/>
          </a:prstGeom>
          <a:noFill/>
          <a:ln w="9525">
            <a:noFill/>
            <a:miter lim="800000"/>
            <a:headEnd/>
            <a:tailEnd/>
          </a:ln>
        </p:spPr>
      </p:pic>
      <p:sp>
        <p:nvSpPr>
          <p:cNvPr id="5" name="Rectangle 4"/>
          <p:cNvSpPr/>
          <p:nvPr/>
        </p:nvSpPr>
        <p:spPr>
          <a:xfrm>
            <a:off x="6781800" y="4572000"/>
            <a:ext cx="2362200" cy="381000"/>
          </a:xfrm>
          <a:prstGeom prst="rect">
            <a:avLst/>
          </a:prstGeom>
        </p:spPr>
        <p:txBody>
          <a:bodyPr wrap="square">
            <a:spAutoFit/>
          </a:bodyPr>
          <a:lstStyle/>
          <a:p>
            <a:r>
              <a:rPr lang="en-US" dirty="0" err="1" smtClean="0"/>
              <a:t>Replicative</a:t>
            </a:r>
            <a:r>
              <a:rPr lang="en-US" dirty="0" smtClean="0"/>
              <a:t> form </a:t>
            </a:r>
            <a:r>
              <a:rPr lang="en-US" dirty="0" smtClean="0"/>
              <a:t>(RF)</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Vectors for different situations</a:t>
            </a:r>
            <a:endParaRPr lang="en-US" dirty="0"/>
          </a:p>
        </p:txBody>
      </p:sp>
      <p:sp>
        <p:nvSpPr>
          <p:cNvPr id="3" name="Content Placeholder 2"/>
          <p:cNvSpPr>
            <a:spLocks noGrp="1"/>
          </p:cNvSpPr>
          <p:nvPr>
            <p:ph idx="1"/>
          </p:nvPr>
        </p:nvSpPr>
        <p:spPr>
          <a:xfrm>
            <a:off x="457200" y="1143000"/>
            <a:ext cx="8229600" cy="5410200"/>
          </a:xfrm>
        </p:spPr>
        <p:txBody>
          <a:bodyPr>
            <a:normAutofit fontScale="62500" lnSpcReduction="20000"/>
          </a:bodyPr>
          <a:lstStyle/>
          <a:p>
            <a:pPr algn="just"/>
            <a:endParaRPr lang="en-US" dirty="0" smtClean="0"/>
          </a:p>
          <a:p>
            <a:pPr algn="just"/>
            <a:r>
              <a:rPr lang="en-US" dirty="0" smtClean="0"/>
              <a:t>Vectors for Bacterial Cells </a:t>
            </a:r>
          </a:p>
          <a:p>
            <a:pPr lvl="1" algn="just"/>
            <a:r>
              <a:rPr lang="en-US" dirty="0"/>
              <a:t> </a:t>
            </a:r>
            <a:r>
              <a:rPr lang="en-US" dirty="0" smtClean="0"/>
              <a:t>Plasmid </a:t>
            </a:r>
            <a:r>
              <a:rPr lang="en-US" dirty="0" err="1" smtClean="0"/>
              <a:t>Vecors</a:t>
            </a:r>
            <a:r>
              <a:rPr lang="en-US" dirty="0" smtClean="0"/>
              <a:t> </a:t>
            </a:r>
          </a:p>
          <a:p>
            <a:pPr lvl="1" algn="just"/>
            <a:r>
              <a:rPr lang="en-US" dirty="0" smtClean="0"/>
              <a:t> </a:t>
            </a:r>
            <a:r>
              <a:rPr lang="en-US" dirty="0" err="1" smtClean="0"/>
              <a:t>Bacteriophage</a:t>
            </a:r>
            <a:r>
              <a:rPr lang="en-US" dirty="0" smtClean="0"/>
              <a:t> Vectors </a:t>
            </a:r>
          </a:p>
          <a:p>
            <a:pPr lvl="1" algn="just"/>
            <a:r>
              <a:rPr lang="en-US" dirty="0" smtClean="0"/>
              <a:t> </a:t>
            </a:r>
            <a:r>
              <a:rPr lang="en-US" dirty="0" err="1" smtClean="0"/>
              <a:t>Cosmids</a:t>
            </a:r>
            <a:r>
              <a:rPr lang="en-US" dirty="0" smtClean="0"/>
              <a:t> </a:t>
            </a:r>
          </a:p>
          <a:p>
            <a:pPr lvl="1" algn="just"/>
            <a:r>
              <a:rPr lang="en-US" dirty="0" smtClean="0"/>
              <a:t> </a:t>
            </a:r>
            <a:r>
              <a:rPr lang="en-US" dirty="0" err="1" smtClean="0"/>
              <a:t>Phagemids</a:t>
            </a:r>
            <a:r>
              <a:rPr lang="en-US" dirty="0" smtClean="0"/>
              <a:t> </a:t>
            </a:r>
          </a:p>
          <a:p>
            <a:pPr algn="just"/>
            <a:r>
              <a:rPr lang="en-US" dirty="0" smtClean="0"/>
              <a:t>Yeast Cloning Vectors</a:t>
            </a:r>
          </a:p>
          <a:p>
            <a:pPr lvl="1" algn="just"/>
            <a:r>
              <a:rPr lang="en-US" dirty="0" smtClean="0"/>
              <a:t>The 2</a:t>
            </a:r>
            <a:r>
              <a:rPr lang="el-GR" dirty="0" smtClean="0"/>
              <a:t>μ</a:t>
            </a:r>
            <a:r>
              <a:rPr lang="en-US" dirty="0" smtClean="0"/>
              <a:t> Circle</a:t>
            </a:r>
          </a:p>
          <a:p>
            <a:pPr algn="just"/>
            <a:r>
              <a:rPr lang="en-US" dirty="0" smtClean="0"/>
              <a:t>Vectors for Plant Cells</a:t>
            </a:r>
          </a:p>
          <a:p>
            <a:pPr lvl="1" algn="just"/>
            <a:r>
              <a:rPr lang="en-US" dirty="0" smtClean="0"/>
              <a:t> Binary Vector System </a:t>
            </a:r>
          </a:p>
          <a:p>
            <a:pPr lvl="1" algn="just"/>
            <a:r>
              <a:rPr lang="en-US" dirty="0" smtClean="0"/>
              <a:t> </a:t>
            </a:r>
            <a:r>
              <a:rPr lang="en-US" dirty="0" err="1" smtClean="0"/>
              <a:t>Cointegrative</a:t>
            </a:r>
            <a:r>
              <a:rPr lang="en-US" dirty="0" smtClean="0"/>
              <a:t> Vector System </a:t>
            </a:r>
          </a:p>
          <a:p>
            <a:pPr lvl="1" algn="just"/>
            <a:r>
              <a:rPr lang="en-US" dirty="0" smtClean="0"/>
              <a:t> Genetic Markers </a:t>
            </a:r>
          </a:p>
          <a:p>
            <a:pPr lvl="1" algn="just"/>
            <a:r>
              <a:rPr lang="en-US" dirty="0" smtClean="0"/>
              <a:t> Plant Specific Promoters </a:t>
            </a:r>
          </a:p>
          <a:p>
            <a:pPr algn="just"/>
            <a:r>
              <a:rPr lang="en-US" dirty="0" smtClean="0"/>
              <a:t>Vectors for Mammalian Cells</a:t>
            </a:r>
          </a:p>
          <a:p>
            <a:pPr lvl="1" algn="just"/>
            <a:r>
              <a:rPr lang="en-US" dirty="0" smtClean="0"/>
              <a:t> SV40 Viral Vectors </a:t>
            </a:r>
          </a:p>
          <a:p>
            <a:pPr lvl="1" algn="just"/>
            <a:r>
              <a:rPr lang="en-US" dirty="0" smtClean="0"/>
              <a:t> Direct DNA Transfer</a:t>
            </a:r>
          </a:p>
          <a:p>
            <a:pPr lvl="1" algn="just"/>
            <a:r>
              <a:rPr lang="en-US" dirty="0" smtClean="0"/>
              <a:t> Insect </a:t>
            </a:r>
            <a:r>
              <a:rPr lang="en-US" dirty="0" err="1" smtClean="0"/>
              <a:t>Baculovirus</a:t>
            </a:r>
            <a:r>
              <a:rPr lang="en-US" dirty="0" smtClean="0"/>
              <a:t> </a:t>
            </a:r>
          </a:p>
          <a:p>
            <a:pPr lvl="1" algn="just"/>
            <a:r>
              <a:rPr lang="en-US" dirty="0" smtClean="0"/>
              <a:t> Retrovirus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other information about M13</a:t>
            </a:r>
            <a:endParaRPr lang="en-US" dirty="0"/>
          </a:p>
        </p:txBody>
      </p:sp>
      <p:sp>
        <p:nvSpPr>
          <p:cNvPr id="3" name="Content Placeholder 2"/>
          <p:cNvSpPr>
            <a:spLocks noGrp="1"/>
          </p:cNvSpPr>
          <p:nvPr>
            <p:ph idx="1"/>
          </p:nvPr>
        </p:nvSpPr>
        <p:spPr/>
        <p:txBody>
          <a:bodyPr/>
          <a:lstStyle/>
          <a:p>
            <a:r>
              <a:rPr lang="en-US" dirty="0" smtClean="0"/>
              <a:t>The M13 phage DNA is not infectious, but bacterial cells can pick </a:t>
            </a:r>
            <a:r>
              <a:rPr lang="en-US" dirty="0" smtClean="0"/>
              <a:t>up </a:t>
            </a:r>
            <a:r>
              <a:rPr lang="en-US" dirty="0" smtClean="0"/>
              <a:t>both </a:t>
            </a:r>
            <a:r>
              <a:rPr lang="en-US" dirty="0" err="1" smtClean="0"/>
              <a:t>ss</a:t>
            </a:r>
            <a:r>
              <a:rPr lang="en-US" dirty="0" smtClean="0"/>
              <a:t> and RF forms with CaCl2 treatment in the same way as </a:t>
            </a:r>
            <a:r>
              <a:rPr lang="en-US" dirty="0" smtClean="0"/>
              <a:t>plasmids</a:t>
            </a:r>
            <a:r>
              <a:rPr lang="en-US" dirty="0" smtClean="0"/>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Cosmids</a:t>
            </a:r>
            <a:endParaRPr lang="en-US" dirty="0"/>
          </a:p>
        </p:txBody>
      </p:sp>
      <p:sp>
        <p:nvSpPr>
          <p:cNvPr id="3" name="Content Placeholder 2"/>
          <p:cNvSpPr>
            <a:spLocks noGrp="1"/>
          </p:cNvSpPr>
          <p:nvPr>
            <p:ph idx="1"/>
          </p:nvPr>
        </p:nvSpPr>
        <p:spPr/>
        <p:txBody>
          <a:bodyPr>
            <a:normAutofit/>
          </a:bodyPr>
          <a:lstStyle/>
          <a:p>
            <a:pPr algn="just"/>
            <a:r>
              <a:rPr lang="en-US" sz="2800" dirty="0" err="1" smtClean="0"/>
              <a:t>Cosmids</a:t>
            </a:r>
            <a:r>
              <a:rPr lang="en-US" sz="2800" dirty="0" smtClean="0"/>
              <a:t> </a:t>
            </a:r>
            <a:r>
              <a:rPr lang="en-US" sz="2800" dirty="0" smtClean="0"/>
              <a:t>are plasmids containing a </a:t>
            </a:r>
            <a:r>
              <a:rPr lang="en-US" sz="2800" dirty="0" err="1" smtClean="0"/>
              <a:t>bacteriophage</a:t>
            </a:r>
            <a:r>
              <a:rPr lang="en-US" sz="2800" dirty="0" smtClean="0"/>
              <a:t> </a:t>
            </a:r>
            <a:r>
              <a:rPr lang="el-GR" sz="2800" i="1" dirty="0" smtClean="0"/>
              <a:t>λ</a:t>
            </a:r>
            <a:r>
              <a:rPr lang="en-US" sz="2800" i="1" dirty="0" smtClean="0"/>
              <a:t> </a:t>
            </a:r>
            <a:r>
              <a:rPr lang="en-US" sz="2800" i="1" dirty="0" err="1" smtClean="0"/>
              <a:t>cos</a:t>
            </a:r>
            <a:r>
              <a:rPr lang="en-US" sz="2800" i="1" dirty="0" smtClean="0"/>
              <a:t> </a:t>
            </a:r>
            <a:r>
              <a:rPr lang="en-US" sz="2800" dirty="0" smtClean="0"/>
              <a:t>site. </a:t>
            </a:r>
            <a:r>
              <a:rPr lang="en-US" sz="2800" dirty="0" smtClean="0"/>
              <a:t>The hybrid </a:t>
            </a:r>
            <a:r>
              <a:rPr lang="en-US" sz="2800" dirty="0" smtClean="0"/>
              <a:t>structure enables insertion of large DNA fragments. The </a:t>
            </a:r>
            <a:r>
              <a:rPr lang="el-GR" sz="2800" i="1" dirty="0" smtClean="0"/>
              <a:t>λ</a:t>
            </a:r>
            <a:r>
              <a:rPr lang="en-US" sz="2800" i="1" dirty="0" smtClean="0"/>
              <a:t> </a:t>
            </a:r>
            <a:r>
              <a:rPr lang="en-US" sz="2800" i="1" dirty="0" err="1" smtClean="0"/>
              <a:t>cos</a:t>
            </a:r>
            <a:r>
              <a:rPr lang="en-US" sz="2800" i="1" dirty="0" smtClean="0"/>
              <a:t> </a:t>
            </a:r>
            <a:r>
              <a:rPr lang="en-US" sz="2800" dirty="0" smtClean="0"/>
              <a:t>site </a:t>
            </a:r>
            <a:r>
              <a:rPr lang="en-US" sz="2800" dirty="0" smtClean="0"/>
              <a:t>is </a:t>
            </a:r>
            <a:r>
              <a:rPr lang="en-US" sz="2800" dirty="0" smtClean="0"/>
              <a:t>required for recognition </a:t>
            </a:r>
            <a:r>
              <a:rPr lang="en-US" sz="2800" dirty="0" smtClean="0"/>
              <a:t>in packaging.</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2304352" y="32426"/>
            <a:ext cx="6839648" cy="6825574"/>
          </a:xfrm>
          <a:prstGeom prst="rect">
            <a:avLst/>
          </a:prstGeom>
          <a:noFill/>
          <a:ln w="9525">
            <a:noFill/>
            <a:miter lim="800000"/>
            <a:headEnd/>
            <a:tailEnd/>
          </a:ln>
        </p:spPr>
      </p:pic>
      <p:sp>
        <p:nvSpPr>
          <p:cNvPr id="2" name="Title 1"/>
          <p:cNvSpPr>
            <a:spLocks noGrp="1"/>
          </p:cNvSpPr>
          <p:nvPr>
            <p:ph type="title"/>
          </p:nvPr>
        </p:nvSpPr>
        <p:spPr>
          <a:xfrm>
            <a:off x="-76200" y="1828800"/>
            <a:ext cx="3733800" cy="1143000"/>
          </a:xfrm>
        </p:spPr>
        <p:txBody>
          <a:bodyPr>
            <a:noAutofit/>
          </a:bodyPr>
          <a:lstStyle/>
          <a:p>
            <a:r>
              <a:rPr lang="en-US" sz="2400" b="1" dirty="0" err="1" smtClean="0"/>
              <a:t>Cosmid</a:t>
            </a:r>
            <a:r>
              <a:rPr lang="en-US" sz="2400" b="1" dirty="0" smtClean="0"/>
              <a:t> replicates like a plasmid and is packaged like phage </a:t>
            </a:r>
            <a:r>
              <a:rPr lang="el-GR" sz="2400" b="1" dirty="0" smtClean="0"/>
              <a:t>λ</a:t>
            </a:r>
            <a:r>
              <a:rPr lang="en-US" sz="2400" b="1" dirty="0" smtClean="0"/>
              <a:t>DNA</a:t>
            </a:r>
            <a:endParaRPr lang="en-US"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Phagemids</a:t>
            </a:r>
            <a:r>
              <a:rPr lang="en-US" dirty="0" smtClean="0"/>
              <a:t/>
            </a:r>
            <a:br>
              <a:rPr lang="en-US" dirty="0" smtClean="0"/>
            </a:br>
            <a:endParaRPr lang="en-US" dirty="0"/>
          </a:p>
        </p:txBody>
      </p:sp>
      <p:pic>
        <p:nvPicPr>
          <p:cNvPr id="8194" name="Picture 2"/>
          <p:cNvPicPr>
            <a:picLocks noGrp="1" noChangeAspect="1" noChangeArrowheads="1"/>
          </p:cNvPicPr>
          <p:nvPr>
            <p:ph idx="1"/>
          </p:nvPr>
        </p:nvPicPr>
        <p:blipFill>
          <a:blip r:embed="rId2" cstate="print"/>
          <a:srcRect r="18593"/>
          <a:stretch>
            <a:fillRect/>
          </a:stretch>
        </p:blipFill>
        <p:spPr bwMode="auto">
          <a:xfrm>
            <a:off x="5181600" y="1981200"/>
            <a:ext cx="3804656" cy="3048000"/>
          </a:xfrm>
          <a:prstGeom prst="rect">
            <a:avLst/>
          </a:prstGeom>
          <a:noFill/>
          <a:ln w="9525">
            <a:noFill/>
            <a:miter lim="800000"/>
            <a:headEnd/>
            <a:tailEnd/>
          </a:ln>
        </p:spPr>
      </p:pic>
      <p:sp>
        <p:nvSpPr>
          <p:cNvPr id="5" name="Rectangle 4"/>
          <p:cNvSpPr/>
          <p:nvPr/>
        </p:nvSpPr>
        <p:spPr>
          <a:xfrm>
            <a:off x="4419600" y="6019800"/>
            <a:ext cx="3713645" cy="369332"/>
          </a:xfrm>
          <a:prstGeom prst="rect">
            <a:avLst/>
          </a:prstGeom>
        </p:spPr>
        <p:txBody>
          <a:bodyPr wrap="none">
            <a:spAutoFit/>
          </a:bodyPr>
          <a:lstStyle/>
          <a:p>
            <a:r>
              <a:rPr lang="en-US" dirty="0" smtClean="0"/>
              <a:t>Structural organization of a </a:t>
            </a:r>
            <a:r>
              <a:rPr lang="en-US" dirty="0" err="1" smtClean="0"/>
              <a:t>phagemid</a:t>
            </a:r>
            <a:endParaRPr lang="en-US" dirty="0"/>
          </a:p>
        </p:txBody>
      </p:sp>
      <p:sp>
        <p:nvSpPr>
          <p:cNvPr id="6" name="Rectangle 5"/>
          <p:cNvSpPr/>
          <p:nvPr/>
        </p:nvSpPr>
        <p:spPr>
          <a:xfrm>
            <a:off x="0" y="2743200"/>
            <a:ext cx="4572000" cy="1754326"/>
          </a:xfrm>
          <a:prstGeom prst="rect">
            <a:avLst/>
          </a:prstGeom>
        </p:spPr>
        <p:txBody>
          <a:bodyPr>
            <a:spAutoFit/>
          </a:bodyPr>
          <a:lstStyle/>
          <a:p>
            <a:pPr algn="just">
              <a:buFontTx/>
              <a:buChar char="-"/>
            </a:pPr>
            <a:r>
              <a:rPr lang="en-US" dirty="0" smtClean="0"/>
              <a:t>Vectors </a:t>
            </a:r>
            <a:r>
              <a:rPr lang="en-US" dirty="0" smtClean="0"/>
              <a:t>have been designed to combine features from filamentous </a:t>
            </a:r>
            <a:r>
              <a:rPr lang="en-US" dirty="0" smtClean="0"/>
              <a:t>phage </a:t>
            </a:r>
            <a:r>
              <a:rPr lang="en-US" dirty="0" smtClean="0"/>
              <a:t>and plasmid</a:t>
            </a:r>
            <a:r>
              <a:rPr lang="en-US" dirty="0" smtClean="0"/>
              <a:t>.</a:t>
            </a:r>
          </a:p>
          <a:p>
            <a:pPr algn="just"/>
            <a:r>
              <a:rPr lang="en-US" dirty="0" smtClean="0"/>
              <a:t/>
            </a:r>
            <a:br>
              <a:rPr lang="en-US" dirty="0" smtClean="0"/>
            </a:br>
            <a:r>
              <a:rPr lang="en-US" dirty="0" smtClean="0"/>
              <a:t>- A </a:t>
            </a:r>
            <a:r>
              <a:rPr lang="en-US" dirty="0" smtClean="0"/>
              <a:t>filamentous phage origin of replication enables the production of </a:t>
            </a:r>
            <a:r>
              <a:rPr lang="en-US" dirty="0" err="1" smtClean="0"/>
              <a:t>ssDNA</a:t>
            </a:r>
            <a:r>
              <a:rPr lang="en-US" dirty="0" smtClean="0"/>
              <a:t> under the infection with a helper (filamentous) phage.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Yeast Cloning Vectors</a:t>
            </a:r>
            <a:endParaRPr lang="en-US" dirty="0"/>
          </a:p>
        </p:txBody>
      </p:sp>
      <p:sp>
        <p:nvSpPr>
          <p:cNvPr id="3" name="Content Placeholder 2"/>
          <p:cNvSpPr>
            <a:spLocks noGrp="1"/>
          </p:cNvSpPr>
          <p:nvPr>
            <p:ph idx="1"/>
          </p:nvPr>
        </p:nvSpPr>
        <p:spPr/>
        <p:txBody>
          <a:bodyPr>
            <a:normAutofit/>
          </a:bodyPr>
          <a:lstStyle/>
          <a:p>
            <a:pPr algn="just"/>
            <a:r>
              <a:rPr lang="en-US" sz="2400" dirty="0" smtClean="0"/>
              <a:t>Yeast cloning vectors have been developed based on a plasmid, </a:t>
            </a:r>
            <a:r>
              <a:rPr lang="en-US" sz="2400" dirty="0" smtClean="0"/>
              <a:t>called 2</a:t>
            </a:r>
            <a:r>
              <a:rPr lang="en-US" sz="2400" dirty="0" smtClean="0"/>
              <a:t>μ</a:t>
            </a:r>
            <a:r>
              <a:rPr lang="en-US" sz="2400" dirty="0" smtClean="0"/>
              <a:t> </a:t>
            </a:r>
            <a:r>
              <a:rPr lang="en-US" sz="2400" dirty="0" smtClean="0"/>
              <a:t>circle, found in yeast</a:t>
            </a:r>
            <a:r>
              <a:rPr lang="en-US" sz="2400" dirty="0" smtClean="0"/>
              <a:t>.</a:t>
            </a:r>
          </a:p>
          <a:p>
            <a:pPr algn="just"/>
            <a:endParaRPr lang="en-US" sz="2400" dirty="0" smtClean="0"/>
          </a:p>
          <a:p>
            <a:pPr algn="just"/>
            <a:r>
              <a:rPr lang="en-US" sz="2400" dirty="0" smtClean="0"/>
              <a:t>The </a:t>
            </a:r>
            <a:r>
              <a:rPr lang="en-US" sz="2400" dirty="0" smtClean="0"/>
              <a:t>2μ circle </a:t>
            </a:r>
            <a:r>
              <a:rPr lang="en-US" sz="2400" dirty="0" smtClean="0"/>
              <a:t>is 6318 </a:t>
            </a:r>
            <a:r>
              <a:rPr lang="en-US" sz="2400" dirty="0" err="1" smtClean="0"/>
              <a:t>bp</a:t>
            </a:r>
            <a:r>
              <a:rPr lang="en-US" sz="2400" dirty="0" smtClean="0"/>
              <a:t> in size, and </a:t>
            </a:r>
            <a:r>
              <a:rPr lang="en-US" sz="2400" dirty="0" smtClean="0"/>
              <a:t>present </a:t>
            </a:r>
            <a:r>
              <a:rPr lang="en-US" sz="2400" dirty="0" smtClean="0"/>
              <a:t>in the nucleus of most </a:t>
            </a:r>
            <a:r>
              <a:rPr lang="en-US" sz="2400" dirty="0" err="1" smtClean="0"/>
              <a:t>Saccharomyces</a:t>
            </a:r>
            <a:r>
              <a:rPr lang="en-US" sz="2400" dirty="0" smtClean="0"/>
              <a:t> strains at ~60-100 copies</a:t>
            </a:r>
            <a:r>
              <a:rPr lang="en-US" sz="2400" dirty="0" smtClean="0"/>
              <a:t>.</a:t>
            </a:r>
          </a:p>
          <a:p>
            <a:pPr algn="just"/>
            <a:endParaRPr lang="en-US" sz="2400" dirty="0" smtClean="0"/>
          </a:p>
          <a:p>
            <a:pPr algn="just"/>
            <a:r>
              <a:rPr lang="en-US" sz="2400" dirty="0" smtClean="0"/>
              <a:t>Frequent </a:t>
            </a:r>
            <a:r>
              <a:rPr lang="en-US" sz="2400" dirty="0" smtClean="0"/>
              <a:t>choice </a:t>
            </a:r>
            <a:r>
              <a:rPr lang="en-US" sz="2400" dirty="0" smtClean="0"/>
              <a:t>as </a:t>
            </a:r>
            <a:r>
              <a:rPr lang="en-US" sz="2400" dirty="0" smtClean="0"/>
              <a:t>an appropriate host system for the production of proteins that may </a:t>
            </a:r>
            <a:r>
              <a:rPr lang="en-US" sz="2400" dirty="0" smtClean="0"/>
              <a:t>require </a:t>
            </a:r>
            <a:r>
              <a:rPr lang="en-US" sz="2400" dirty="0" smtClean="0"/>
              <a:t>posttranslational modification for full biological activity.</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 Structural organization of a yeast expression </a:t>
            </a:r>
            <a:r>
              <a:rPr lang="en-US" sz="2800" dirty="0" smtClean="0"/>
              <a:t>vector</a:t>
            </a:r>
            <a:endParaRPr lang="en-US" sz="2800"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914400" y="1644143"/>
            <a:ext cx="7315200" cy="5213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Shuttle Vector</a:t>
            </a:r>
            <a:endParaRPr lang="en-US" dirty="0"/>
          </a:p>
        </p:txBody>
      </p:sp>
      <p:sp>
        <p:nvSpPr>
          <p:cNvPr id="3" name="Content Placeholder 2"/>
          <p:cNvSpPr>
            <a:spLocks noGrp="1"/>
          </p:cNvSpPr>
          <p:nvPr>
            <p:ph idx="1"/>
          </p:nvPr>
        </p:nvSpPr>
        <p:spPr/>
        <p:txBody>
          <a:bodyPr>
            <a:normAutofit/>
          </a:bodyPr>
          <a:lstStyle/>
          <a:p>
            <a:pPr algn="just"/>
            <a:r>
              <a:rPr lang="en-US" sz="2400" dirty="0" smtClean="0"/>
              <a:t>Some </a:t>
            </a:r>
            <a:r>
              <a:rPr lang="en-US" sz="2400" dirty="0" smtClean="0"/>
              <a:t>yeast vectors also contain a replication origin from an E. coli </a:t>
            </a:r>
            <a:r>
              <a:rPr lang="en-US" sz="2400" dirty="0" smtClean="0"/>
              <a:t>plasmid </a:t>
            </a:r>
            <a:r>
              <a:rPr lang="en-US" sz="2400" dirty="0" smtClean="0"/>
              <a:t>(e.g. pBR322 </a:t>
            </a:r>
            <a:r>
              <a:rPr lang="en-US" sz="2400" dirty="0" err="1" smtClean="0"/>
              <a:t>Ori</a:t>
            </a:r>
            <a:r>
              <a:rPr lang="en-US" sz="2400" dirty="0" smtClean="0"/>
              <a:t>, </a:t>
            </a:r>
            <a:r>
              <a:rPr lang="en-US" sz="2400" dirty="0" err="1" smtClean="0"/>
              <a:t>ColEl</a:t>
            </a:r>
            <a:r>
              <a:rPr lang="en-US" sz="2400" dirty="0" smtClean="0"/>
              <a:t> On), and a selectable marker that </a:t>
            </a:r>
            <a:r>
              <a:rPr lang="en-US" sz="2400" dirty="0" smtClean="0"/>
              <a:t>enables </a:t>
            </a:r>
            <a:r>
              <a:rPr lang="en-US" sz="2400" dirty="0" smtClean="0"/>
              <a:t>the vector to work in a bacterial host. This type of </a:t>
            </a:r>
            <a:r>
              <a:rPr lang="en-US" sz="2400" b="1" u="sng" dirty="0" smtClean="0"/>
              <a:t>vectors that can </a:t>
            </a:r>
            <a:r>
              <a:rPr lang="en-US" sz="2400" b="1" u="sng" dirty="0" smtClean="0"/>
              <a:t>operate </a:t>
            </a:r>
            <a:r>
              <a:rPr lang="en-US" sz="2400" b="1" u="sng" dirty="0" smtClean="0"/>
              <a:t>in both yeast and E. coli, </a:t>
            </a:r>
            <a:r>
              <a:rPr lang="en-US" sz="2400" dirty="0" smtClean="0"/>
              <a:t>is called a "shuttle </a:t>
            </a:r>
            <a:r>
              <a:rPr lang="en-US" sz="2400" dirty="0" smtClean="0"/>
              <a:t>vector“</a:t>
            </a:r>
          </a:p>
          <a:p>
            <a:pPr algn="just"/>
            <a:endParaRPr lang="en-US" sz="2400" dirty="0" smtClean="0"/>
          </a:p>
          <a:p>
            <a:pPr algn="just"/>
            <a:r>
              <a:rPr lang="en-US" sz="2400" dirty="0" smtClean="0"/>
              <a:t>Using a </a:t>
            </a:r>
            <a:r>
              <a:rPr lang="en-US" sz="2400" dirty="0" smtClean="0"/>
              <a:t>shuttle </a:t>
            </a:r>
            <a:r>
              <a:rPr lang="en-US" sz="2400" dirty="0" smtClean="0"/>
              <a:t>vector allows DNA manipulation to be conducted by conventional </a:t>
            </a:r>
            <a:r>
              <a:rPr lang="en-US" sz="2400" dirty="0" smtClean="0"/>
              <a:t>procedures </a:t>
            </a:r>
            <a:r>
              <a:rPr lang="en-US" sz="2400" dirty="0" smtClean="0"/>
              <a:t>in bacterial system, and the final gene construct can be placed </a:t>
            </a:r>
            <a:r>
              <a:rPr lang="en-US" sz="2400" dirty="0" smtClean="0"/>
              <a:t>in </a:t>
            </a:r>
            <a:r>
              <a:rPr lang="en-US" sz="2400" dirty="0" smtClean="0"/>
              <a:t>yeast for </a:t>
            </a:r>
            <a:r>
              <a:rPr lang="en-US" sz="2400" dirty="0" smtClean="0"/>
              <a:t>expression.</a:t>
            </a:r>
            <a:endParaRPr lang="en-US" sz="2400" dirty="0"/>
          </a:p>
        </p:txBody>
      </p:sp>
      <p:pic>
        <p:nvPicPr>
          <p:cNvPr id="4" name="Picture 2" descr="shutter vector"/>
          <p:cNvPicPr>
            <a:picLocks noChangeAspect="1" noChangeArrowheads="1"/>
          </p:cNvPicPr>
          <p:nvPr/>
        </p:nvPicPr>
        <p:blipFill>
          <a:blip r:embed="rId2" cstate="print"/>
          <a:srcRect/>
          <a:stretch>
            <a:fillRect/>
          </a:stretch>
        </p:blipFill>
        <p:spPr bwMode="auto">
          <a:xfrm>
            <a:off x="0" y="0"/>
            <a:ext cx="9144000" cy="6846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 for Plant Cells</a:t>
            </a:r>
            <a:endParaRPr lang="en-US" dirty="0"/>
          </a:p>
        </p:txBody>
      </p:sp>
      <p:sp>
        <p:nvSpPr>
          <p:cNvPr id="3" name="Content Placeholder 2"/>
          <p:cNvSpPr>
            <a:spLocks noGrp="1"/>
          </p:cNvSpPr>
          <p:nvPr>
            <p:ph idx="1"/>
          </p:nvPr>
        </p:nvSpPr>
        <p:spPr/>
        <p:txBody>
          <a:bodyPr>
            <a:noAutofit/>
          </a:bodyPr>
          <a:lstStyle/>
          <a:p>
            <a:r>
              <a:rPr lang="en-US" sz="2000" dirty="0" smtClean="0"/>
              <a:t>The Ti (tumor-inducing) plasmid is widely utilized to introduce </a:t>
            </a:r>
            <a:r>
              <a:rPr lang="en-US" sz="2000" dirty="0" smtClean="0"/>
              <a:t>DNA </a:t>
            </a:r>
            <a:r>
              <a:rPr lang="en-US" sz="2000" dirty="0" smtClean="0"/>
              <a:t>into plant </a:t>
            </a:r>
            <a:r>
              <a:rPr lang="en-US" sz="2000" dirty="0" smtClean="0"/>
              <a:t>cells</a:t>
            </a:r>
          </a:p>
          <a:p>
            <a:endParaRPr lang="en-US" sz="2000" dirty="0" smtClean="0"/>
          </a:p>
          <a:p>
            <a:r>
              <a:rPr lang="en-US" sz="2000" dirty="0" smtClean="0"/>
              <a:t>The Ti plasmid is isolated from </a:t>
            </a:r>
            <a:r>
              <a:rPr lang="en-US" sz="2000" dirty="0" err="1" smtClean="0"/>
              <a:t>Agrobacterium</a:t>
            </a:r>
            <a:r>
              <a:rPr lang="en-US" sz="2000" dirty="0" smtClean="0"/>
              <a:t> </a:t>
            </a:r>
            <a:r>
              <a:rPr lang="en-US" sz="2000" dirty="0" err="1" smtClean="0"/>
              <a:t>tumefaciens</a:t>
            </a:r>
            <a:r>
              <a:rPr lang="en-US" sz="2000" dirty="0" smtClean="0"/>
              <a:t>, a soil bacterium that infects plants, causing the formation of </a:t>
            </a:r>
            <a:r>
              <a:rPr lang="en-US" sz="2000" dirty="0" smtClean="0"/>
              <a:t>crown </a:t>
            </a:r>
            <a:r>
              <a:rPr lang="en-US" sz="2000" dirty="0" smtClean="0"/>
              <a:t>gall (tumor tissue</a:t>
            </a:r>
            <a:r>
              <a:rPr lang="en-US" sz="2000" dirty="0" smtClean="0"/>
              <a:t>).</a:t>
            </a:r>
          </a:p>
          <a:p>
            <a:endParaRPr lang="en-US" sz="2000" dirty="0" smtClean="0"/>
          </a:p>
          <a:p>
            <a:r>
              <a:rPr lang="en-US" sz="2000" dirty="0" smtClean="0"/>
              <a:t>In the infection process, a small (~20 kb) segment called T-DNA </a:t>
            </a:r>
            <a:r>
              <a:rPr lang="en-US" sz="2000" dirty="0" smtClean="0"/>
              <a:t>in </a:t>
            </a:r>
            <a:r>
              <a:rPr lang="en-US" sz="2000" dirty="0" smtClean="0"/>
              <a:t>the Ti plasmid is transferred and integrated into the plant chromosome</a:t>
            </a:r>
            <a:r>
              <a:rPr lang="en-US" sz="2000" dirty="0" smtClean="0"/>
              <a:t>.</a:t>
            </a:r>
          </a:p>
          <a:p>
            <a:endParaRPr lang="en-US" sz="2000" dirty="0" smtClean="0"/>
          </a:p>
          <a:p>
            <a:r>
              <a:rPr lang="en-US" sz="2000" dirty="0" smtClean="0"/>
              <a:t>The transfer is controlled by the </a:t>
            </a:r>
            <a:r>
              <a:rPr lang="en-US" sz="2000" dirty="0" err="1" smtClean="0"/>
              <a:t>vir</a:t>
            </a:r>
            <a:r>
              <a:rPr lang="en-US" sz="2000" dirty="0" smtClean="0"/>
              <a:t> (virulence) gene located in the Ti </a:t>
            </a:r>
            <a:r>
              <a:rPr lang="en-US" sz="2000" dirty="0" smtClean="0"/>
              <a:t>plasmid</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r="26059"/>
          <a:stretch>
            <a:fillRect/>
          </a:stretch>
        </p:blipFill>
        <p:spPr bwMode="auto">
          <a:xfrm>
            <a:off x="4648200" y="0"/>
            <a:ext cx="4495800" cy="6858000"/>
          </a:xfrm>
          <a:prstGeom prst="rect">
            <a:avLst/>
          </a:prstGeom>
          <a:noFill/>
          <a:ln w="9525">
            <a:noFill/>
            <a:miter lim="800000"/>
            <a:headEnd/>
            <a:tailEnd/>
          </a:ln>
        </p:spPr>
      </p:pic>
      <p:sp>
        <p:nvSpPr>
          <p:cNvPr id="5" name="Rectangle 4"/>
          <p:cNvSpPr/>
          <p:nvPr/>
        </p:nvSpPr>
        <p:spPr>
          <a:xfrm>
            <a:off x="1" y="2971800"/>
            <a:ext cx="3809999" cy="838200"/>
          </a:xfrm>
          <a:prstGeom prst="rect">
            <a:avLst/>
          </a:prstGeom>
        </p:spPr>
        <p:txBody>
          <a:bodyPr wrap="square">
            <a:spAutoFit/>
          </a:bodyPr>
          <a:lstStyle/>
          <a:p>
            <a:pPr algn="ctr"/>
            <a:r>
              <a:rPr lang="en-US" sz="2400" b="1" dirty="0" smtClean="0"/>
              <a:t>How do you make the plant transgenic?</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2819400" y="0"/>
            <a:ext cx="6324600" cy="6869365"/>
          </a:xfrm>
          <a:prstGeom prst="rect">
            <a:avLst/>
          </a:prstGeom>
          <a:noFill/>
          <a:ln w="9525">
            <a:noFill/>
            <a:miter lim="800000"/>
            <a:headEnd/>
            <a:tailEnd/>
          </a:ln>
        </p:spPr>
      </p:pic>
      <p:sp>
        <p:nvSpPr>
          <p:cNvPr id="2" name="Title 1"/>
          <p:cNvSpPr>
            <a:spLocks noGrp="1"/>
          </p:cNvSpPr>
          <p:nvPr>
            <p:ph type="title"/>
          </p:nvPr>
        </p:nvSpPr>
        <p:spPr>
          <a:xfrm>
            <a:off x="304800" y="1447800"/>
            <a:ext cx="2971800" cy="1143000"/>
          </a:xfrm>
        </p:spPr>
        <p:txBody>
          <a:bodyPr>
            <a:normAutofit fontScale="90000"/>
          </a:bodyPr>
          <a:lstStyle/>
          <a:p>
            <a:r>
              <a:rPr lang="en-US" dirty="0" smtClean="0"/>
              <a:t>Binary Vector System</a:t>
            </a:r>
            <a:endParaRPr lang="en-US" dirty="0"/>
          </a:p>
        </p:txBody>
      </p:sp>
      <p:sp>
        <p:nvSpPr>
          <p:cNvPr id="5" name="Rectangle 4"/>
          <p:cNvSpPr/>
          <p:nvPr/>
        </p:nvSpPr>
        <p:spPr>
          <a:xfrm>
            <a:off x="304800" y="4038600"/>
            <a:ext cx="3429000" cy="646331"/>
          </a:xfrm>
          <a:prstGeom prst="rect">
            <a:avLst/>
          </a:prstGeom>
        </p:spPr>
        <p:txBody>
          <a:bodyPr wrap="square">
            <a:spAutoFit/>
          </a:bodyPr>
          <a:lstStyle/>
          <a:p>
            <a:r>
              <a:rPr lang="en-US" dirty="0" smtClean="0"/>
              <a:t>The two plasmids function in a complementary manner.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Vectors for Bacterial Cells: Plasmid Vectors </a:t>
            </a:r>
            <a:endParaRPr lang="en-US" sz="3200" dirty="0"/>
          </a:p>
        </p:txBody>
      </p:sp>
      <p:sp>
        <p:nvSpPr>
          <p:cNvPr id="3" name="Content Placeholder 2"/>
          <p:cNvSpPr>
            <a:spLocks noGrp="1"/>
          </p:cNvSpPr>
          <p:nvPr>
            <p:ph idx="1"/>
          </p:nvPr>
        </p:nvSpPr>
        <p:spPr/>
        <p:txBody>
          <a:bodyPr>
            <a:normAutofit lnSpcReduction="10000"/>
          </a:bodyPr>
          <a:lstStyle/>
          <a:p>
            <a:r>
              <a:rPr lang="en-US" dirty="0" err="1" smtClean="0"/>
              <a:t>Extrachromosomal</a:t>
            </a:r>
            <a:r>
              <a:rPr lang="en-US" dirty="0" smtClean="0"/>
              <a:t> DNA having following properties:</a:t>
            </a:r>
          </a:p>
          <a:p>
            <a:pPr lvl="1"/>
            <a:r>
              <a:rPr lang="en-US" dirty="0" err="1" smtClean="0"/>
              <a:t>Ori</a:t>
            </a:r>
            <a:endParaRPr lang="en-US" dirty="0"/>
          </a:p>
          <a:p>
            <a:pPr lvl="1"/>
            <a:r>
              <a:rPr lang="en-US" dirty="0" smtClean="0"/>
              <a:t>Cloning sites : MCS (multiple cloning sites)</a:t>
            </a:r>
          </a:p>
          <a:p>
            <a:pPr lvl="1"/>
            <a:r>
              <a:rPr lang="en-US" dirty="0" smtClean="0"/>
              <a:t>Selectable markers: </a:t>
            </a:r>
            <a:r>
              <a:rPr lang="en-US" dirty="0" err="1" smtClean="0"/>
              <a:t>Amp</a:t>
            </a:r>
            <a:r>
              <a:rPr lang="en-US" baseline="30000" dirty="0" err="1" smtClean="0"/>
              <a:t>R</a:t>
            </a:r>
            <a:r>
              <a:rPr lang="en-US" dirty="0" smtClean="0"/>
              <a:t>, </a:t>
            </a:r>
            <a:r>
              <a:rPr lang="en-US" dirty="0" err="1" smtClean="0"/>
              <a:t>Tet</a:t>
            </a:r>
            <a:r>
              <a:rPr lang="en-US" baseline="30000" dirty="0" err="1" smtClean="0"/>
              <a:t>R</a:t>
            </a:r>
            <a:endParaRPr lang="en-US" dirty="0" smtClean="0"/>
          </a:p>
          <a:p>
            <a:pPr lvl="1"/>
            <a:r>
              <a:rPr lang="en-US" dirty="0" smtClean="0"/>
              <a:t>Promoter upstream to MCS in expression vectors</a:t>
            </a:r>
          </a:p>
          <a:p>
            <a:pPr lvl="1"/>
            <a:r>
              <a:rPr lang="en-US" dirty="0" err="1" smtClean="0"/>
              <a:t>polyhistidine</a:t>
            </a:r>
            <a:r>
              <a:rPr lang="en-US" dirty="0" smtClean="0"/>
              <a:t> sequence: </a:t>
            </a:r>
            <a:r>
              <a:rPr lang="en-US" i="1" dirty="0" smtClean="0"/>
              <a:t>optional but popular</a:t>
            </a:r>
          </a:p>
          <a:p>
            <a:pPr lvl="2"/>
            <a:r>
              <a:rPr lang="en-US" dirty="0" smtClean="0"/>
              <a:t>(e.g. 5'-CACCACCACCACCACCAC  encoding 6 </a:t>
            </a:r>
            <a:r>
              <a:rPr lang="en-US" dirty="0" err="1" smtClean="0"/>
              <a:t>histidines</a:t>
            </a:r>
            <a:r>
              <a:rPr lang="en-US" dirty="0" smtClean="0"/>
              <a:t>) so that the expressed protein will have a short </a:t>
            </a:r>
            <a:r>
              <a:rPr lang="en-US" dirty="0" err="1" smtClean="0"/>
              <a:t>polyhistidine</a:t>
            </a:r>
            <a:r>
              <a:rPr lang="en-US" dirty="0" smtClean="0"/>
              <a:t> fused either at the N- or C-terminus.</a:t>
            </a:r>
          </a:p>
          <a:p>
            <a:pPr lvl="1"/>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Structural organization of donor plasmid</a:t>
            </a:r>
            <a:endParaRPr lang="en-US" sz="3600"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32645" y="1676400"/>
            <a:ext cx="911435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3429000" cy="1143000"/>
          </a:xfrm>
        </p:spPr>
        <p:txBody>
          <a:bodyPr>
            <a:normAutofit fontScale="90000"/>
          </a:bodyPr>
          <a:lstStyle/>
          <a:p>
            <a:r>
              <a:rPr lang="en-US" dirty="0" err="1" smtClean="0"/>
              <a:t>Cointegrative</a:t>
            </a:r>
            <a:r>
              <a:rPr lang="en-US" dirty="0" smtClean="0"/>
              <a:t> Vector System</a:t>
            </a:r>
            <a:endParaRPr lang="en-US" dirty="0"/>
          </a:p>
        </p:txBody>
      </p:sp>
      <p:pic>
        <p:nvPicPr>
          <p:cNvPr id="12290" name="Picture 2"/>
          <p:cNvPicPr>
            <a:picLocks noGrp="1" noChangeAspect="1" noChangeArrowheads="1"/>
          </p:cNvPicPr>
          <p:nvPr>
            <p:ph idx="1"/>
          </p:nvPr>
        </p:nvPicPr>
        <p:blipFill>
          <a:blip r:embed="rId2" cstate="print"/>
          <a:srcRect l="30122" r="27282"/>
          <a:stretch>
            <a:fillRect/>
          </a:stretch>
        </p:blipFill>
        <p:spPr bwMode="auto">
          <a:xfrm>
            <a:off x="3962400" y="0"/>
            <a:ext cx="5181600" cy="68392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r="54905" b="22917"/>
          <a:stretch>
            <a:fillRect/>
          </a:stretch>
        </p:blipFill>
        <p:spPr bwMode="auto">
          <a:xfrm>
            <a:off x="0" y="-25730"/>
            <a:ext cx="7162800" cy="6883730"/>
          </a:xfrm>
          <a:prstGeom prst="rect">
            <a:avLst/>
          </a:prstGeom>
          <a:noFill/>
          <a:ln w="9525">
            <a:noFill/>
            <a:miter lim="800000"/>
            <a:headEnd/>
            <a:tailEnd/>
          </a:ln>
        </p:spPr>
      </p:pic>
      <p:sp>
        <p:nvSpPr>
          <p:cNvPr id="5" name="Rectangle 4"/>
          <p:cNvSpPr/>
          <p:nvPr/>
        </p:nvSpPr>
        <p:spPr>
          <a:xfrm rot="16200000">
            <a:off x="7355535" y="5141265"/>
            <a:ext cx="2971798" cy="461665"/>
          </a:xfrm>
          <a:prstGeom prst="rect">
            <a:avLst/>
          </a:prstGeom>
        </p:spPr>
        <p:txBody>
          <a:bodyPr wrap="square">
            <a:spAutoFit/>
          </a:bodyPr>
          <a:lstStyle/>
          <a:p>
            <a:r>
              <a:rPr lang="en-US" sz="1200" dirty="0" smtClean="0"/>
              <a:t>http://www.bio.davidson.edu/people/kabernd/seminar/2002/method/msmeth/ms.htm</a:t>
            </a:r>
            <a:endParaRPr lang="en-US"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3733800" cy="1143000"/>
          </a:xfrm>
        </p:spPr>
        <p:txBody>
          <a:bodyPr>
            <a:noAutofit/>
          </a:bodyPr>
          <a:lstStyle/>
          <a:p>
            <a:r>
              <a:rPr lang="en-US" sz="2800" dirty="0" smtClean="0"/>
              <a:t>Infection of plant cells by </a:t>
            </a:r>
            <a:r>
              <a:rPr lang="en-US" sz="2800" i="1" dirty="0" err="1" smtClean="0"/>
              <a:t>Agrobacterium</a:t>
            </a:r>
            <a:endParaRPr lang="en-US" sz="2800" i="1"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4223942" y="0"/>
            <a:ext cx="4920058" cy="67747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0438"/>
          </a:xfrm>
        </p:spPr>
        <p:txBody>
          <a:bodyPr/>
          <a:lstStyle/>
          <a:p>
            <a:r>
              <a:rPr lang="en-US" dirty="0" smtClean="0"/>
              <a:t>Genetic Markers </a:t>
            </a:r>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1219200" y="1371600"/>
            <a:ext cx="7250086" cy="55342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Viral vectors for gene therapy</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905000" y="990600"/>
            <a:ext cx="5181600" cy="5104917"/>
          </a:xfrm>
          <a:prstGeom prst="rect">
            <a:avLst/>
          </a:prstGeom>
          <a:noFill/>
          <a:ln w="9525">
            <a:noFill/>
            <a:miter lim="800000"/>
            <a:headEnd/>
            <a:tailEnd/>
          </a:ln>
        </p:spPr>
      </p:pic>
      <p:sp>
        <p:nvSpPr>
          <p:cNvPr id="5" name="Rectangle 4"/>
          <p:cNvSpPr/>
          <p:nvPr/>
        </p:nvSpPr>
        <p:spPr>
          <a:xfrm>
            <a:off x="1981200" y="6096000"/>
            <a:ext cx="5257800" cy="369332"/>
          </a:xfrm>
          <a:prstGeom prst="rect">
            <a:avLst/>
          </a:prstGeom>
        </p:spPr>
        <p:txBody>
          <a:bodyPr wrap="square">
            <a:spAutoFit/>
          </a:bodyPr>
          <a:lstStyle/>
          <a:p>
            <a:r>
              <a:rPr lang="en-US" b="1" dirty="0" smtClean="0"/>
              <a:t>Generic strategy for engineering a virus into a vector</a:t>
            </a:r>
            <a:endParaRPr lang="en-US" b="1" dirty="0"/>
          </a:p>
        </p:txBody>
      </p:sp>
      <p:sp>
        <p:nvSpPr>
          <p:cNvPr id="6" name="Rectangle 5"/>
          <p:cNvSpPr/>
          <p:nvPr/>
        </p:nvSpPr>
        <p:spPr>
          <a:xfrm>
            <a:off x="5334000" y="6534834"/>
            <a:ext cx="3810000" cy="307777"/>
          </a:xfrm>
          <a:prstGeom prst="rect">
            <a:avLst/>
          </a:prstGeom>
        </p:spPr>
        <p:txBody>
          <a:bodyPr wrap="square">
            <a:spAutoFit/>
          </a:bodyPr>
          <a:lstStyle/>
          <a:p>
            <a:r>
              <a:rPr lang="en-US" sz="1400" dirty="0" smtClean="0"/>
              <a:t>KAY, M.A., et al. (2001). NATURE </a:t>
            </a:r>
            <a:r>
              <a:rPr lang="en-US" sz="1400" dirty="0" smtClean="0"/>
              <a:t>MEDICINE, 7 (1</a:t>
            </a:r>
            <a:r>
              <a:rPr lang="en-US" sz="1400" dirty="0" smtClean="0"/>
              <a:t>)</a:t>
            </a:r>
            <a:endParaRPr 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Generic strategy for engineering a virus into a vector</a:t>
            </a:r>
            <a:endParaRPr lang="en-US" dirty="0"/>
          </a:p>
        </p:txBody>
      </p:sp>
      <p:sp>
        <p:nvSpPr>
          <p:cNvPr id="3" name="Content Placeholder 2"/>
          <p:cNvSpPr>
            <a:spLocks noGrp="1"/>
          </p:cNvSpPr>
          <p:nvPr>
            <p:ph idx="1"/>
          </p:nvPr>
        </p:nvSpPr>
        <p:spPr/>
        <p:txBody>
          <a:bodyPr>
            <a:normAutofit/>
          </a:bodyPr>
          <a:lstStyle/>
          <a:p>
            <a:pPr algn="just"/>
            <a:r>
              <a:rPr lang="en-US" sz="2400" dirty="0" smtClean="0"/>
              <a:t>Helper DNA: </a:t>
            </a:r>
          </a:p>
          <a:p>
            <a:pPr lvl="1" algn="just"/>
            <a:r>
              <a:rPr lang="en-US" sz="2000" dirty="0" smtClean="0"/>
              <a:t>The helper DNA </a:t>
            </a:r>
            <a:r>
              <a:rPr lang="en-US" sz="2000" dirty="0" smtClean="0"/>
              <a:t>contains genes essential for viral replication placed in a </a:t>
            </a:r>
            <a:r>
              <a:rPr lang="en-US" sz="2000" dirty="0" err="1" smtClean="0"/>
              <a:t>heterologous</a:t>
            </a:r>
            <a:r>
              <a:rPr lang="en-US" sz="2000" dirty="0" smtClean="0"/>
              <a:t>/unrelated DNA context that can be delivered as a plasmid, helper virus </a:t>
            </a:r>
            <a:r>
              <a:rPr lang="en-US" sz="2000" dirty="0" smtClean="0"/>
              <a:t>or stably inserted into the host chromosomal DNA of the </a:t>
            </a:r>
            <a:r>
              <a:rPr lang="en-US" sz="2000" dirty="0" smtClean="0"/>
              <a:t>packaging cell.</a:t>
            </a:r>
          </a:p>
          <a:p>
            <a:pPr lvl="1" algn="just"/>
            <a:r>
              <a:rPr lang="en-US" sz="2000" dirty="0" smtClean="0"/>
              <a:t> </a:t>
            </a:r>
            <a:r>
              <a:rPr lang="en-US" sz="2000" dirty="0" smtClean="0"/>
              <a:t>The helper </a:t>
            </a:r>
            <a:r>
              <a:rPr lang="en-US" sz="2000" dirty="0" smtClean="0"/>
              <a:t>DNA lacks the packaging domain (ψ) so it itself or its RNA </a:t>
            </a:r>
            <a:r>
              <a:rPr lang="en-US" sz="2000" dirty="0" smtClean="0"/>
              <a:t>cannot be </a:t>
            </a:r>
            <a:r>
              <a:rPr lang="en-US" sz="2000" dirty="0" smtClean="0"/>
              <a:t>packaged into a viral particle</a:t>
            </a:r>
            <a:r>
              <a:rPr lang="en-US" sz="2000" dirty="0" smtClean="0"/>
              <a:t>.</a:t>
            </a:r>
          </a:p>
          <a:p>
            <a:pPr algn="just"/>
            <a:endParaRPr lang="en-US" sz="2400" dirty="0" smtClean="0"/>
          </a:p>
          <a:p>
            <a:pPr algn="just"/>
            <a:r>
              <a:rPr lang="en-US" sz="2400" dirty="0" smtClean="0"/>
              <a:t>Vector DNA  </a:t>
            </a:r>
          </a:p>
          <a:p>
            <a:pPr lvl="1" algn="just"/>
            <a:r>
              <a:rPr lang="en-US" sz="2000" dirty="0" smtClean="0"/>
              <a:t>The </a:t>
            </a:r>
            <a:r>
              <a:rPr lang="en-US" sz="2000" dirty="0" smtClean="0"/>
              <a:t>vector DNA </a:t>
            </a:r>
            <a:r>
              <a:rPr lang="en-US" sz="2000" dirty="0" smtClean="0"/>
              <a:t>contains </a:t>
            </a:r>
            <a:r>
              <a:rPr lang="en-US" sz="2000" dirty="0" smtClean="0"/>
              <a:t>the therapeutic expression cassette and non-coding viral </a:t>
            </a:r>
            <a:r>
              <a:rPr lang="en-US" sz="2000" dirty="0" err="1" smtClean="0"/>
              <a:t>cis</a:t>
            </a:r>
            <a:r>
              <a:rPr lang="en-US" sz="2000" dirty="0" smtClean="0"/>
              <a:t>-acting elements </a:t>
            </a:r>
            <a:r>
              <a:rPr lang="en-US" sz="2000" dirty="0" smtClean="0"/>
              <a:t>that include a packaging </a:t>
            </a:r>
            <a:r>
              <a:rPr lang="en-US" sz="2000" dirty="0" smtClean="0"/>
              <a:t>domain.</a:t>
            </a:r>
            <a:endParaRPr lang="en-US" sz="2000" dirty="0"/>
          </a:p>
        </p:txBody>
      </p:sp>
      <p:sp>
        <p:nvSpPr>
          <p:cNvPr id="4" name="Rectangle 3"/>
          <p:cNvSpPr/>
          <p:nvPr/>
        </p:nvSpPr>
        <p:spPr>
          <a:xfrm>
            <a:off x="5334000" y="6534834"/>
            <a:ext cx="3810000" cy="307777"/>
          </a:xfrm>
          <a:prstGeom prst="rect">
            <a:avLst/>
          </a:prstGeom>
        </p:spPr>
        <p:txBody>
          <a:bodyPr wrap="square">
            <a:spAutoFit/>
          </a:bodyPr>
          <a:lstStyle/>
          <a:p>
            <a:r>
              <a:rPr lang="en-US" sz="1400" dirty="0" smtClean="0"/>
              <a:t>KAY, M.A., et al. (2001). NATURE </a:t>
            </a:r>
            <a:r>
              <a:rPr lang="en-US" sz="1400" dirty="0" smtClean="0"/>
              <a:t>MEDICINE, 7 (1</a:t>
            </a:r>
            <a:r>
              <a:rPr lang="en-US" sz="1400" dirty="0" smtClean="0"/>
              <a:t>)</a:t>
            </a:r>
            <a:endParaRPr lang="en-US" sz="1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Transduction of the target </a:t>
            </a:r>
            <a:r>
              <a:rPr lang="en-US" dirty="0" smtClean="0"/>
              <a:t>cell</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676399" y="1219200"/>
            <a:ext cx="5690839" cy="5382893"/>
          </a:xfrm>
          <a:prstGeom prst="rect">
            <a:avLst/>
          </a:prstGeom>
          <a:noFill/>
          <a:ln w="9525">
            <a:noFill/>
            <a:miter lim="800000"/>
            <a:headEnd/>
            <a:tailEnd/>
          </a:ln>
        </p:spPr>
      </p:pic>
      <p:sp>
        <p:nvSpPr>
          <p:cNvPr id="5" name="Rectangle 4"/>
          <p:cNvSpPr/>
          <p:nvPr/>
        </p:nvSpPr>
        <p:spPr>
          <a:xfrm>
            <a:off x="5334000" y="6534834"/>
            <a:ext cx="3810000" cy="307777"/>
          </a:xfrm>
          <a:prstGeom prst="rect">
            <a:avLst/>
          </a:prstGeom>
        </p:spPr>
        <p:txBody>
          <a:bodyPr wrap="square">
            <a:spAutoFit/>
          </a:bodyPr>
          <a:lstStyle/>
          <a:p>
            <a:r>
              <a:rPr lang="en-US" sz="1400" dirty="0" smtClean="0"/>
              <a:t>KAY, M.A., et al. (2001). NATURE </a:t>
            </a:r>
            <a:r>
              <a:rPr lang="en-US" sz="1400" dirty="0" smtClean="0"/>
              <a:t>MEDICINE, 7 (1</a:t>
            </a:r>
            <a:r>
              <a:rPr lang="en-US" sz="1400" dirty="0" smtClean="0"/>
              <a:t>)</a:t>
            </a:r>
            <a:endParaRPr lang="en-US"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57400" y="282956"/>
            <a:ext cx="5029199" cy="6292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Hypothesis behind using severe causative agent as vector</a:t>
            </a:r>
            <a:endParaRPr lang="en-US" dirty="0"/>
          </a:p>
        </p:txBody>
      </p:sp>
      <p:sp>
        <p:nvSpPr>
          <p:cNvPr id="3" name="Content Placeholder 2"/>
          <p:cNvSpPr>
            <a:spLocks noGrp="1"/>
          </p:cNvSpPr>
          <p:nvPr>
            <p:ph idx="1"/>
          </p:nvPr>
        </p:nvSpPr>
        <p:spPr/>
        <p:txBody>
          <a:bodyPr>
            <a:normAutofit/>
          </a:bodyPr>
          <a:lstStyle/>
          <a:p>
            <a:pPr algn="just"/>
            <a:r>
              <a:rPr lang="en-US" sz="2800" dirty="0" smtClean="0"/>
              <a:t>Make two incomplete structure rather than taking one complete structure to regulate distribution.  </a:t>
            </a:r>
          </a:p>
          <a:p>
            <a:pPr algn="just"/>
            <a:r>
              <a:rPr lang="en-US" sz="2800" dirty="0" smtClean="0"/>
              <a:t>Both the part should not rejoin in host system. For the same remove the gene responsible for integration.</a:t>
            </a:r>
          </a:p>
          <a:p>
            <a:pPr algn="just"/>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Typica</a:t>
            </a:r>
            <a:r>
              <a:rPr lang="en-US" sz="3600" dirty="0"/>
              <a:t>l</a:t>
            </a:r>
            <a:r>
              <a:rPr lang="en-US" sz="3600" dirty="0" smtClean="0"/>
              <a:t> plasmid vector </a:t>
            </a:r>
            <a:endParaRPr lang="en-US" sz="36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447800" y="1905000"/>
            <a:ext cx="5638800" cy="46537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t>
            </a:r>
            <a:endParaRPr lang="en-US" dirty="0"/>
          </a:p>
        </p:txBody>
      </p:sp>
      <p:sp>
        <p:nvSpPr>
          <p:cNvPr id="3" name="Content Placeholder 2"/>
          <p:cNvSpPr>
            <a:spLocks noGrp="1"/>
          </p:cNvSpPr>
          <p:nvPr>
            <p:ph idx="1"/>
          </p:nvPr>
        </p:nvSpPr>
        <p:spPr/>
        <p:txBody>
          <a:bodyPr>
            <a:normAutofit/>
          </a:bodyPr>
          <a:lstStyle/>
          <a:p>
            <a:r>
              <a:rPr lang="en-US" sz="1900" dirty="0" smtClean="0"/>
              <a:t>Books and Reviews: </a:t>
            </a:r>
          </a:p>
          <a:p>
            <a:pPr lvl="1"/>
            <a:r>
              <a:rPr lang="en-US" sz="1500" dirty="0" smtClean="0"/>
              <a:t>Wong</a:t>
            </a:r>
            <a:r>
              <a:rPr lang="en-US" sz="1500" dirty="0"/>
              <a:t>, D. W. S. (2006). </a:t>
            </a:r>
            <a:r>
              <a:rPr lang="en-US" sz="1500" u="sng" dirty="0"/>
              <a:t>The ABCs of Gene Cloning</a:t>
            </a:r>
            <a:r>
              <a:rPr lang="en-US" sz="1500" dirty="0"/>
              <a:t>, </a:t>
            </a:r>
            <a:r>
              <a:rPr lang="en-US" sz="1500" dirty="0" smtClean="0"/>
              <a:t>Springer,  2</a:t>
            </a:r>
            <a:r>
              <a:rPr lang="en-US" sz="1500" baseline="30000" dirty="0" smtClean="0"/>
              <a:t>nd</a:t>
            </a:r>
            <a:r>
              <a:rPr lang="en-US" sz="1500" dirty="0" smtClean="0"/>
              <a:t> Ed.</a:t>
            </a:r>
          </a:p>
          <a:p>
            <a:pPr lvl="1"/>
            <a:r>
              <a:rPr lang="en-US" sz="1500" dirty="0" smtClean="0"/>
              <a:t>Primrose, S.B., </a:t>
            </a:r>
            <a:r>
              <a:rPr lang="en-US" sz="1500" dirty="0" err="1" smtClean="0"/>
              <a:t>Twyman</a:t>
            </a:r>
            <a:r>
              <a:rPr lang="en-US" sz="1500" dirty="0" smtClean="0"/>
              <a:t>, R.M.(2001). </a:t>
            </a:r>
            <a:r>
              <a:rPr lang="en-US" sz="1500" u="sng" dirty="0" smtClean="0"/>
              <a:t> Old, R.W. Principle of Gene Manipulation, </a:t>
            </a:r>
            <a:r>
              <a:rPr lang="en-US" sz="1500" dirty="0" smtClean="0"/>
              <a:t>Blackwell , 6</a:t>
            </a:r>
            <a:r>
              <a:rPr lang="en-US" sz="1500" baseline="30000" dirty="0" smtClean="0"/>
              <a:t>th</a:t>
            </a:r>
            <a:r>
              <a:rPr lang="en-US" sz="1500" dirty="0" smtClean="0"/>
              <a:t> Ed. </a:t>
            </a:r>
            <a:endParaRPr lang="en-US" sz="1500" dirty="0" smtClean="0"/>
          </a:p>
          <a:p>
            <a:pPr lvl="1"/>
            <a:r>
              <a:rPr lang="en-US" sz="1500" dirty="0" smtClean="0"/>
              <a:t>KAY, M.A., et al. (2001). Viral vectors for gene therapy: the art of turning </a:t>
            </a:r>
            <a:r>
              <a:rPr lang="en-US" sz="1500" dirty="0" smtClean="0"/>
              <a:t>infectious agents </a:t>
            </a:r>
            <a:r>
              <a:rPr lang="en-US" sz="1500" dirty="0" smtClean="0"/>
              <a:t>into vehicles of </a:t>
            </a:r>
            <a:r>
              <a:rPr lang="en-US" sz="1500" dirty="0" smtClean="0"/>
              <a:t>therapeutics. NATURE </a:t>
            </a:r>
            <a:r>
              <a:rPr lang="en-US" sz="1500" dirty="0" smtClean="0"/>
              <a:t>MEDICINE, 7 (1</a:t>
            </a:r>
            <a:r>
              <a:rPr lang="en-US" sz="1500" dirty="0" smtClean="0"/>
              <a:t>), 33-40.</a:t>
            </a:r>
          </a:p>
          <a:p>
            <a:endParaRPr lang="en-US" sz="1900" dirty="0" smtClean="0"/>
          </a:p>
          <a:p>
            <a:pPr>
              <a:buSzPts val="2200"/>
              <a:buFont typeface="Arial"/>
              <a:buChar char="•"/>
            </a:pPr>
            <a:r>
              <a:rPr lang="en-US" sz="1900" i="1" dirty="0" smtClean="0">
                <a:solidFill>
                  <a:srgbClr val="000000"/>
                </a:solidFill>
              </a:rPr>
              <a:t>Website: </a:t>
            </a:r>
          </a:p>
          <a:p>
            <a:pPr lvl="1">
              <a:buSzPts val="2200"/>
              <a:buFont typeface="Arial"/>
              <a:buChar char="•"/>
            </a:pPr>
            <a:r>
              <a:rPr lang="en-US" sz="1500" i="1" dirty="0" smtClean="0">
                <a:solidFill>
                  <a:srgbClr val="000000"/>
                </a:solidFill>
              </a:rPr>
              <a:t>http</a:t>
            </a:r>
            <a:r>
              <a:rPr lang="en-US" sz="1500" i="1" dirty="0" smtClean="0">
                <a:solidFill>
                  <a:srgbClr val="000000"/>
                </a:solidFill>
              </a:rPr>
              <a:t>://www.psychiatrictimes.com/display/article/10165/89383</a:t>
            </a:r>
          </a:p>
          <a:p>
            <a:pPr lvl="1">
              <a:buSzPts val="2200"/>
              <a:buFont typeface="Arial"/>
              <a:buChar char="•"/>
            </a:pPr>
            <a:r>
              <a:rPr lang="en-US" sz="1500" i="1" dirty="0" smtClean="0">
                <a:solidFill>
                  <a:srgbClr val="000000"/>
                </a:solidFill>
              </a:rPr>
              <a:t>http://mcb.berkeley.edu/index.php?option=com_mcbfaculty&amp;name=bergerj</a:t>
            </a:r>
          </a:p>
          <a:p>
            <a:pPr lvl="1"/>
            <a:r>
              <a:rPr lang="en-US" sz="1500" i="1" dirty="0" smtClean="0"/>
              <a:t>http</a:t>
            </a:r>
            <a:r>
              <a:rPr lang="en-US" sz="1500" i="1" dirty="0" smtClean="0"/>
              <a:t>://</a:t>
            </a:r>
            <a:r>
              <a:rPr lang="en-US" sz="1500" i="1" dirty="0" smtClean="0"/>
              <a:t>serc.carleton.edu/microbelife/research_methods/genomics/clonevec.html</a:t>
            </a:r>
            <a:endParaRPr lang="en-US" sz="1500" dirty="0" smtClean="0"/>
          </a:p>
          <a:p>
            <a:endParaRPr lang="en-US" sz="19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estion.png"/>
          <p:cNvPicPr>
            <a:picLocks noGrp="1" noChangeAspect="1"/>
          </p:cNvPicPr>
          <p:nvPr>
            <p:ph idx="1"/>
          </p:nvPr>
        </p:nvPicPr>
        <p:blipFill>
          <a:blip r:embed="rId2" cstate="print"/>
          <a:stretch>
            <a:fillRect/>
          </a:stretch>
        </p:blipFill>
        <p:spPr>
          <a:xfrm>
            <a:off x="3200400" y="260274"/>
            <a:ext cx="3137453" cy="6140526"/>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and High Copy Plasmids. </a:t>
            </a:r>
            <a:endParaRPr lang="en-US" dirty="0"/>
          </a:p>
        </p:txBody>
      </p:sp>
      <p:sp>
        <p:nvSpPr>
          <p:cNvPr id="3" name="Content Placeholder 2"/>
          <p:cNvSpPr>
            <a:spLocks noGrp="1"/>
          </p:cNvSpPr>
          <p:nvPr>
            <p:ph idx="1"/>
          </p:nvPr>
        </p:nvSpPr>
        <p:spPr/>
        <p:txBody>
          <a:bodyPr/>
          <a:lstStyle/>
          <a:p>
            <a:r>
              <a:rPr lang="en-US" dirty="0" smtClean="0"/>
              <a:t>Low copy (1-25): pBR322</a:t>
            </a:r>
          </a:p>
          <a:p>
            <a:r>
              <a:rPr lang="en-US" dirty="0" smtClean="0"/>
              <a:t>High copies (100 or more): </a:t>
            </a:r>
            <a:r>
              <a:rPr lang="en-US" dirty="0" err="1" smtClean="0"/>
              <a:t>pUC</a:t>
            </a:r>
            <a:endParaRPr lang="en-US" dirty="0" smtClean="0"/>
          </a:p>
          <a:p>
            <a:r>
              <a:rPr lang="en-US" dirty="0" smtClean="0"/>
              <a:t>Copy number depends on:</a:t>
            </a:r>
          </a:p>
          <a:p>
            <a:pPr lvl="1"/>
            <a:r>
              <a:rPr lang="en-US" dirty="0" err="1" smtClean="0"/>
              <a:t>Ori</a:t>
            </a:r>
            <a:r>
              <a:rPr lang="en-US" dirty="0" smtClean="0"/>
              <a:t> (relaxed or stringent control: specificity)</a:t>
            </a:r>
          </a:p>
          <a:p>
            <a:pPr lvl="1"/>
            <a:r>
              <a:rPr lang="en-US" dirty="0" smtClean="0"/>
              <a:t> Size of the plasmid and</a:t>
            </a:r>
          </a:p>
          <a:p>
            <a:pPr lvl="1"/>
            <a:r>
              <a:rPr lang="en-US" dirty="0" smtClean="0"/>
              <a:t> Associated insert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err="1" smtClean="0"/>
              <a:t>pUC</a:t>
            </a:r>
            <a:r>
              <a:rPr lang="en-US" dirty="0" smtClean="0"/>
              <a:t> Plasmids </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066800"/>
            <a:ext cx="8402388" cy="5334000"/>
          </a:xfrm>
          <a:prstGeom prst="rect">
            <a:avLst/>
          </a:prstGeom>
          <a:noFill/>
          <a:ln w="9525">
            <a:noFill/>
            <a:miter lim="800000"/>
            <a:headEnd/>
            <a:tailEnd/>
          </a:ln>
        </p:spPr>
      </p:pic>
      <p:sp>
        <p:nvSpPr>
          <p:cNvPr id="5" name="Rectangle 4"/>
          <p:cNvSpPr/>
          <p:nvPr/>
        </p:nvSpPr>
        <p:spPr>
          <a:xfrm>
            <a:off x="3505200" y="6553200"/>
            <a:ext cx="5638800" cy="276999"/>
          </a:xfrm>
          <a:prstGeom prst="rect">
            <a:avLst/>
          </a:prstGeom>
        </p:spPr>
        <p:txBody>
          <a:bodyPr wrap="square">
            <a:spAutoFit/>
          </a:bodyPr>
          <a:lstStyle/>
          <a:p>
            <a:r>
              <a:rPr lang="en-US" sz="1200" dirty="0" smtClean="0"/>
              <a:t>http://serc.carleton.edu/microbelife/research_methods/genomics/clonevec.html</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r>
              <a:rPr lang="it-IT" dirty="0" smtClean="0"/>
              <a:t>An expression vector	</a:t>
            </a:r>
          </a:p>
          <a:p>
            <a:r>
              <a:rPr lang="it-IT" dirty="0" smtClean="0"/>
              <a:t>β-lactamase gene (ampicillin resistance, Amp</a:t>
            </a:r>
            <a:r>
              <a:rPr lang="it-IT" baseline="30000" dirty="0" smtClean="0"/>
              <a:t>R</a:t>
            </a:r>
            <a:r>
              <a:rPr lang="it-IT" dirty="0" smtClean="0"/>
              <a:t>)</a:t>
            </a:r>
          </a:p>
          <a:p>
            <a:r>
              <a:rPr lang="en-US" dirty="0" err="1" smtClean="0"/>
              <a:t>ampicillin</a:t>
            </a:r>
            <a:r>
              <a:rPr lang="en-US" dirty="0" smtClean="0"/>
              <a:t> resistance gene is a selectable marker</a:t>
            </a:r>
            <a:endParaRPr lang="it-IT" dirty="0" smtClean="0"/>
          </a:p>
          <a:p>
            <a:r>
              <a:rPr lang="it-IT" dirty="0" smtClean="0"/>
              <a:t>Truncated lacZ (</a:t>
            </a:r>
            <a:r>
              <a:rPr lang="el-GR" dirty="0" smtClean="0"/>
              <a:t>β</a:t>
            </a:r>
            <a:r>
              <a:rPr lang="it-IT" dirty="0" smtClean="0"/>
              <a:t>-galactosidase): involves in </a:t>
            </a:r>
            <a:r>
              <a:rPr lang="el-GR" dirty="0" smtClean="0"/>
              <a:t>α</a:t>
            </a:r>
            <a:r>
              <a:rPr lang="en-US" dirty="0" smtClean="0"/>
              <a:t>-</a:t>
            </a:r>
            <a:r>
              <a:rPr lang="en-US" dirty="0" err="1" smtClean="0"/>
              <a:t>complimentation</a:t>
            </a:r>
            <a:r>
              <a:rPr lang="en-US" dirty="0" smtClean="0"/>
              <a:t> </a:t>
            </a:r>
          </a:p>
          <a:p>
            <a:r>
              <a:rPr lang="en-US" dirty="0" smtClean="0"/>
              <a:t>A cluster of recognition sites, MCS, for a number of restriction enzymes is inserted into the </a:t>
            </a:r>
            <a:r>
              <a:rPr lang="en-US" dirty="0" err="1" smtClean="0"/>
              <a:t>lacZ</a:t>
            </a:r>
            <a:r>
              <a:rPr lang="en-US" dirty="0" smtClean="0"/>
              <a:t>' region.</a:t>
            </a:r>
          </a:p>
          <a:p>
            <a:endParaRPr lang="en-US" dirty="0"/>
          </a:p>
        </p:txBody>
      </p:sp>
      <p:sp>
        <p:nvSpPr>
          <p:cNvPr id="4" name="Title 1"/>
          <p:cNvSpPr>
            <a:spLocks noGrp="1"/>
          </p:cNvSpPr>
          <p:nvPr>
            <p:ph type="title"/>
          </p:nvPr>
        </p:nvSpPr>
        <p:spPr>
          <a:xfrm>
            <a:off x="457200" y="0"/>
            <a:ext cx="8229600" cy="838200"/>
          </a:xfrm>
        </p:spPr>
        <p:txBody>
          <a:bodyPr/>
          <a:lstStyle/>
          <a:p>
            <a:r>
              <a:rPr lang="en-US" dirty="0" err="1" smtClean="0"/>
              <a:t>pUC</a:t>
            </a:r>
            <a:r>
              <a:rPr lang="en-US" dirty="0" smtClean="0"/>
              <a:t> Plasmids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a:t>
            </a:r>
            <a:r>
              <a:rPr lang="en-US" dirty="0" smtClean="0"/>
              <a:t>-complementation</a:t>
            </a:r>
            <a:endParaRPr lang="en-US"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3276600" y="2057400"/>
            <a:ext cx="5620488" cy="4191000"/>
          </a:xfrm>
          <a:prstGeom prst="rect">
            <a:avLst/>
          </a:prstGeom>
          <a:noFill/>
          <a:ln w="9525">
            <a:noFill/>
            <a:miter lim="800000"/>
            <a:headEnd/>
            <a:tailEnd/>
          </a:ln>
        </p:spPr>
      </p:pic>
      <p:sp>
        <p:nvSpPr>
          <p:cNvPr id="7" name="TextBox 6"/>
          <p:cNvSpPr txBox="1"/>
          <p:nvPr/>
        </p:nvSpPr>
        <p:spPr>
          <a:xfrm>
            <a:off x="0" y="1981200"/>
            <a:ext cx="2819400" cy="2862322"/>
          </a:xfrm>
          <a:prstGeom prst="rect">
            <a:avLst/>
          </a:prstGeom>
          <a:noFill/>
        </p:spPr>
        <p:txBody>
          <a:bodyPr wrap="square" rtlCol="0">
            <a:spAutoFit/>
          </a:bodyPr>
          <a:lstStyle/>
          <a:p>
            <a:pPr algn="just"/>
            <a:r>
              <a:rPr lang="en-US" dirty="0" smtClean="0"/>
              <a:t>Differentiation between recombinant vector from normal vector having selectable marker gene</a:t>
            </a:r>
          </a:p>
          <a:p>
            <a:pPr algn="just"/>
            <a:endParaRPr lang="en-US" dirty="0" smtClean="0"/>
          </a:p>
          <a:p>
            <a:pPr algn="just">
              <a:buFont typeface="Arial" pitchFamily="34" charset="0"/>
              <a:buChar char="•"/>
            </a:pPr>
            <a:r>
              <a:rPr lang="en-US" dirty="0" smtClean="0"/>
              <a:t> White colonies: having recombinant vector</a:t>
            </a:r>
          </a:p>
          <a:p>
            <a:pPr algn="just">
              <a:buFont typeface="Arial" pitchFamily="34" charset="0"/>
              <a:buChar char="•"/>
            </a:pPr>
            <a:r>
              <a:rPr lang="en-US" dirty="0" smtClean="0"/>
              <a:t>Blue colonies: normal vector having selectable marker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34303" t="5208" r="34157" b="22662"/>
          <a:stretch>
            <a:fillRect/>
          </a:stretch>
        </p:blipFill>
        <p:spPr bwMode="auto">
          <a:xfrm>
            <a:off x="3810000" y="0"/>
            <a:ext cx="5257800" cy="6736556"/>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81000" y="533400"/>
            <a:ext cx="4857067" cy="954107"/>
          </a:xfrm>
          <a:prstGeom prst="rect">
            <a:avLst/>
          </a:prstGeom>
        </p:spPr>
        <p:txBody>
          <a:bodyPr wrap="square">
            <a:spAutoFit/>
          </a:bodyPr>
          <a:lstStyle/>
          <a:p>
            <a:pPr algn="ctr"/>
            <a:r>
              <a:rPr lang="en-US" sz="2800" b="1" dirty="0" smtClean="0"/>
              <a:t>Selection of </a:t>
            </a:r>
            <a:r>
              <a:rPr lang="en-US" sz="2800" b="1" dirty="0" err="1" smtClean="0"/>
              <a:t>transformants</a:t>
            </a:r>
            <a:r>
              <a:rPr lang="en-US" sz="2800" b="1" dirty="0" smtClean="0"/>
              <a:t> using a </a:t>
            </a:r>
            <a:r>
              <a:rPr lang="en-US" sz="2800" b="1" dirty="0" err="1" smtClean="0"/>
              <a:t>pUC</a:t>
            </a:r>
            <a:r>
              <a:rPr lang="en-US" sz="2800" b="1" dirty="0" smtClean="0"/>
              <a:t> plasmid vector</a:t>
            </a:r>
            <a:endParaRPr lang="en-US"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2054</TotalTime>
  <Words>1340</Words>
  <Application>Microsoft Office PowerPoint</Application>
  <PresentationFormat>On-screen Show (4:3)</PresentationFormat>
  <Paragraphs>143</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Cloning vectors </vt:lpstr>
      <vt:lpstr>Vectors for different situations</vt:lpstr>
      <vt:lpstr>Vectors for Bacterial Cells: Plasmid Vectors </vt:lpstr>
      <vt:lpstr>Typical plasmid vector </vt:lpstr>
      <vt:lpstr>Low and High Copy Plasmids. </vt:lpstr>
      <vt:lpstr>pUC Plasmids </vt:lpstr>
      <vt:lpstr>pUC Plasmids </vt:lpstr>
      <vt:lpstr>α-complementation</vt:lpstr>
      <vt:lpstr>Slide 9</vt:lpstr>
      <vt:lpstr>Promoters and RNA Polymerases</vt:lpstr>
      <vt:lpstr>Topoisomerase</vt:lpstr>
      <vt:lpstr>Topoisomerase-based Cloning </vt:lpstr>
      <vt:lpstr>Complex formation by enzyme in between a tyrosine residue and the 3' phosphate of the cleaved DNA strand. Further phospho-Tyr bond is  attacked by the 5'-OH of the original cleaved strand or of another donor DNA, resulting in religation and releasing the enzyme from the complex. </vt:lpstr>
      <vt:lpstr>Bacteriophage (Phage) Vectors bacteriophage λ and Ml3</vt:lpstr>
      <vt:lpstr>Life cycle of bacteriophage λ </vt:lpstr>
      <vt:lpstr>Phage λ Vectors</vt:lpstr>
      <vt:lpstr>Slide 17</vt:lpstr>
      <vt:lpstr>Bacteriophage M13 Transformation and Viral Transfection </vt:lpstr>
      <vt:lpstr>Slide 19</vt:lpstr>
      <vt:lpstr>Some other information about M13</vt:lpstr>
      <vt:lpstr>Cosmids</vt:lpstr>
      <vt:lpstr>Cosmid replicates like a plasmid and is packaged like phage λDNA</vt:lpstr>
      <vt:lpstr>Phagemids </vt:lpstr>
      <vt:lpstr>Yeast Cloning Vectors</vt:lpstr>
      <vt:lpstr> Structural organization of a yeast expression vector</vt:lpstr>
      <vt:lpstr>Shuttle Vector</vt:lpstr>
      <vt:lpstr>Vectors for Plant Cells</vt:lpstr>
      <vt:lpstr>Slide 28</vt:lpstr>
      <vt:lpstr>Binary Vector System</vt:lpstr>
      <vt:lpstr>Structural organization of donor plasmid</vt:lpstr>
      <vt:lpstr>Cointegrative Vector System</vt:lpstr>
      <vt:lpstr>Slide 32</vt:lpstr>
      <vt:lpstr>Infection of plant cells by Agrobacterium</vt:lpstr>
      <vt:lpstr>Genetic Markers </vt:lpstr>
      <vt:lpstr>Viral vectors for gene therapy</vt:lpstr>
      <vt:lpstr>Generic strategy for engineering a virus into a vector</vt:lpstr>
      <vt:lpstr>Transduction of the target cell</vt:lpstr>
      <vt:lpstr>Slide 38</vt:lpstr>
      <vt:lpstr>Hypothesis behind using severe causative agent as vector</vt:lpstr>
      <vt:lpstr>Reference </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Cloning vectors</dc:title>
  <dc:creator>Gaurav</dc:creator>
  <cp:lastModifiedBy>Gaurav</cp:lastModifiedBy>
  <cp:revision>91</cp:revision>
  <dcterms:created xsi:type="dcterms:W3CDTF">2011-01-11T19:39:09Z</dcterms:created>
  <dcterms:modified xsi:type="dcterms:W3CDTF">2011-01-14T12:50:34Z</dcterms:modified>
</cp:coreProperties>
</file>